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E8FBB-9EDB-4833-BC64-AC8E7948C4B0}" type="datetimeFigureOut">
              <a:rPr lang="da-DK" smtClean="0"/>
              <a:t>23-04-2024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3C5F3-2842-40FA-8CD9-EB6D8B1EBD8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28030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E8FBB-9EDB-4833-BC64-AC8E7948C4B0}" type="datetimeFigureOut">
              <a:rPr lang="da-DK" smtClean="0"/>
              <a:t>23-04-2024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3C5F3-2842-40FA-8CD9-EB6D8B1EBD8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5893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E8FBB-9EDB-4833-BC64-AC8E7948C4B0}" type="datetimeFigureOut">
              <a:rPr lang="da-DK" smtClean="0"/>
              <a:t>23-04-2024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3C5F3-2842-40FA-8CD9-EB6D8B1EBD8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47465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E8FBB-9EDB-4833-BC64-AC8E7948C4B0}" type="datetimeFigureOut">
              <a:rPr lang="da-DK" smtClean="0"/>
              <a:t>23-04-2024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3C5F3-2842-40FA-8CD9-EB6D8B1EBD8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73144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E8FBB-9EDB-4833-BC64-AC8E7948C4B0}" type="datetimeFigureOut">
              <a:rPr lang="da-DK" smtClean="0"/>
              <a:t>23-04-2024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3C5F3-2842-40FA-8CD9-EB6D8B1EBD8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21683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E8FBB-9EDB-4833-BC64-AC8E7948C4B0}" type="datetimeFigureOut">
              <a:rPr lang="da-DK" smtClean="0"/>
              <a:t>23-04-2024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3C5F3-2842-40FA-8CD9-EB6D8B1EBD8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75980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E8FBB-9EDB-4833-BC64-AC8E7948C4B0}" type="datetimeFigureOut">
              <a:rPr lang="da-DK" smtClean="0"/>
              <a:t>23-04-2024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3C5F3-2842-40FA-8CD9-EB6D8B1EBD8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44034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E8FBB-9EDB-4833-BC64-AC8E7948C4B0}" type="datetimeFigureOut">
              <a:rPr lang="da-DK" smtClean="0"/>
              <a:t>23-04-2024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3C5F3-2842-40FA-8CD9-EB6D8B1EBD8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42172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E8FBB-9EDB-4833-BC64-AC8E7948C4B0}" type="datetimeFigureOut">
              <a:rPr lang="da-DK" smtClean="0"/>
              <a:t>23-04-2024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3C5F3-2842-40FA-8CD9-EB6D8B1EBD8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196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E8FBB-9EDB-4833-BC64-AC8E7948C4B0}" type="datetimeFigureOut">
              <a:rPr lang="da-DK" smtClean="0"/>
              <a:t>23-04-2024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3C5F3-2842-40FA-8CD9-EB6D8B1EBD8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76967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E8FBB-9EDB-4833-BC64-AC8E7948C4B0}" type="datetimeFigureOut">
              <a:rPr lang="da-DK" smtClean="0"/>
              <a:t>23-04-2024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3C5F3-2842-40FA-8CD9-EB6D8B1EBD8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49018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5E8FBB-9EDB-4833-BC64-AC8E7948C4B0}" type="datetimeFigureOut">
              <a:rPr lang="da-DK" smtClean="0"/>
              <a:t>23-04-2024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83C5F3-2842-40FA-8CD9-EB6D8B1EBD8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91989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hyperlink" Target="http://www.sairaalafyysikot.fi/" TargetMode="Externa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acp-nordisk.org/past-activities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sinskfysikk.wpcomstaging.com/" TargetMode="External"/><Relationship Id="rId7" Type="http://schemas.openxmlformats.org/officeDocument/2006/relationships/hyperlink" Target="https://sites.google.com/site/nacpnuclearmedicine/home" TargetMode="External"/><Relationship Id="rId2" Type="http://schemas.openxmlformats.org/officeDocument/2006/relationships/hyperlink" Target="http://www.sairaalafyysikot.fi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ites.google.com/site/nacprpc/home?authuser=0" TargetMode="External"/><Relationship Id="rId5" Type="http://schemas.openxmlformats.org/officeDocument/2006/relationships/hyperlink" Target="https://www.flei.is/" TargetMode="External"/><Relationship Id="rId4" Type="http://schemas.openxmlformats.org/officeDocument/2006/relationships/hyperlink" Target="https://www.radiofysik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8680" y="192246"/>
            <a:ext cx="4856223" cy="1720286"/>
          </a:xfrm>
          <a:prstGeom prst="rect">
            <a:avLst/>
          </a:prstGeom>
        </p:spPr>
      </p:pic>
      <p:sp>
        <p:nvSpPr>
          <p:cNvPr id="5" name="Tekstfelt 4"/>
          <p:cNvSpPr txBox="1"/>
          <p:nvPr/>
        </p:nvSpPr>
        <p:spPr>
          <a:xfrm>
            <a:off x="992261" y="3381554"/>
            <a:ext cx="99807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NACP </a:t>
            </a:r>
            <a:r>
              <a:rPr lang="en-US" sz="2000" dirty="0" err="1" smtClean="0">
                <a:latin typeface="+mj-lt"/>
              </a:rPr>
              <a:t>er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en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paraply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organisation</a:t>
            </a:r>
            <a:r>
              <a:rPr lang="en-US" sz="2000" dirty="0" smtClean="0">
                <a:latin typeface="+mj-lt"/>
              </a:rPr>
              <a:t> for de </a:t>
            </a:r>
            <a:r>
              <a:rPr lang="en-US" sz="2000" dirty="0" err="1" smtClean="0">
                <a:latin typeface="+mj-lt"/>
              </a:rPr>
              <a:t>nordiske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medicinsk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fysiske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selskaber</a:t>
            </a:r>
            <a:r>
              <a:rPr lang="en-US" sz="2000" dirty="0" smtClean="0">
                <a:latin typeface="+mj-lt"/>
              </a:rPr>
              <a:t>.</a:t>
            </a:r>
            <a:br>
              <a:rPr lang="en-US" sz="2000" dirty="0" smtClean="0">
                <a:latin typeface="+mj-lt"/>
              </a:rPr>
            </a:br>
            <a:r>
              <a:rPr lang="en-US" sz="2000" dirty="0" smtClean="0">
                <a:latin typeface="+mj-lt"/>
              </a:rPr>
              <a:t>  - DSMF (rep. </a:t>
            </a:r>
            <a:r>
              <a:rPr lang="en-US" sz="2000" u="sng" dirty="0" smtClean="0">
                <a:latin typeface="+mj-lt"/>
              </a:rPr>
              <a:t>Anders Frodo S. Mikkelsen </a:t>
            </a:r>
            <a:r>
              <a:rPr lang="en-US" sz="2000" dirty="0" smtClean="0">
                <a:latin typeface="+mj-lt"/>
              </a:rPr>
              <a:t>– “webmaster”)</a:t>
            </a:r>
          </a:p>
          <a:p>
            <a:r>
              <a:rPr lang="en-US" sz="2000" dirty="0" smtClean="0">
                <a:latin typeface="+mj-lt"/>
              </a:rPr>
              <a:t>  - </a:t>
            </a:r>
            <a:r>
              <a:rPr lang="da-DK" sz="2000" dirty="0" err="1" smtClean="0">
                <a:latin typeface="+mj-lt"/>
                <a:hlinkClick r:id="rId3"/>
              </a:rPr>
              <a:t>Sairaalafyysikot</a:t>
            </a:r>
            <a:r>
              <a:rPr lang="da-DK" sz="2000" dirty="0" smtClean="0">
                <a:latin typeface="+mj-lt"/>
                <a:hlinkClick r:id="rId3"/>
              </a:rPr>
              <a:t> ry</a:t>
            </a:r>
            <a:r>
              <a:rPr lang="da-DK" sz="2000" dirty="0" smtClean="0">
                <a:latin typeface="+mj-lt"/>
              </a:rPr>
              <a:t> (</a:t>
            </a:r>
            <a:r>
              <a:rPr lang="da-DK" sz="2000" u="sng" dirty="0">
                <a:latin typeface="+mj-lt"/>
              </a:rPr>
              <a:t>Toni </a:t>
            </a:r>
            <a:r>
              <a:rPr lang="da-DK" sz="2000" u="sng" dirty="0" smtClean="0">
                <a:latin typeface="+mj-lt"/>
              </a:rPr>
              <a:t>Ihalainen </a:t>
            </a:r>
            <a:r>
              <a:rPr lang="da-DK" sz="2000" dirty="0" smtClean="0">
                <a:latin typeface="+mj-lt"/>
              </a:rPr>
              <a:t>- ”</a:t>
            </a:r>
            <a:r>
              <a:rPr lang="da-DK" sz="2000" dirty="0" err="1">
                <a:latin typeface="+mj-lt"/>
              </a:rPr>
              <a:t>P</a:t>
            </a:r>
            <a:r>
              <a:rPr lang="da-DK" sz="2000" dirty="0" err="1" smtClean="0">
                <a:latin typeface="+mj-lt"/>
              </a:rPr>
              <a:t>resindent</a:t>
            </a:r>
            <a:r>
              <a:rPr lang="da-DK" sz="2000" dirty="0" smtClean="0">
                <a:latin typeface="+mj-lt"/>
              </a:rPr>
              <a:t>”) </a:t>
            </a:r>
            <a:br>
              <a:rPr lang="da-DK" sz="2000" dirty="0" smtClean="0">
                <a:latin typeface="+mj-lt"/>
              </a:rPr>
            </a:br>
            <a:r>
              <a:rPr lang="da-DK" sz="2000" dirty="0" smtClean="0">
                <a:latin typeface="+mj-lt"/>
              </a:rPr>
              <a:t>  - </a:t>
            </a:r>
            <a:r>
              <a:rPr lang="da-DK" sz="2000" dirty="0">
                <a:latin typeface="+mj-lt"/>
              </a:rPr>
              <a:t>Svensk </a:t>
            </a:r>
            <a:r>
              <a:rPr lang="da-DK" sz="2000" dirty="0" err="1">
                <a:latin typeface="+mj-lt"/>
              </a:rPr>
              <a:t>förening</a:t>
            </a:r>
            <a:r>
              <a:rPr lang="da-DK" sz="2000" dirty="0">
                <a:latin typeface="+mj-lt"/>
              </a:rPr>
              <a:t> </a:t>
            </a:r>
            <a:r>
              <a:rPr lang="da-DK" sz="2000" dirty="0" err="1">
                <a:latin typeface="+mj-lt"/>
              </a:rPr>
              <a:t>för</a:t>
            </a:r>
            <a:r>
              <a:rPr lang="da-DK" sz="2000" dirty="0">
                <a:latin typeface="+mj-lt"/>
              </a:rPr>
              <a:t> </a:t>
            </a:r>
            <a:r>
              <a:rPr lang="da-DK" sz="2000" dirty="0" smtClean="0">
                <a:latin typeface="+mj-lt"/>
              </a:rPr>
              <a:t>radiofysik (</a:t>
            </a:r>
            <a:r>
              <a:rPr lang="da-DK" sz="2000" u="sng" dirty="0" smtClean="0">
                <a:latin typeface="+mj-lt"/>
              </a:rPr>
              <a:t>Elin Cederkrantz </a:t>
            </a:r>
            <a:r>
              <a:rPr lang="da-DK" sz="2000" dirty="0" smtClean="0">
                <a:latin typeface="+mj-lt"/>
              </a:rPr>
              <a:t>– ”</a:t>
            </a:r>
            <a:r>
              <a:rPr lang="da-DK" sz="2000" dirty="0" err="1" smtClean="0">
                <a:latin typeface="+mj-lt"/>
              </a:rPr>
              <a:t>Treasurer</a:t>
            </a:r>
            <a:r>
              <a:rPr lang="da-DK" sz="2000" dirty="0" smtClean="0">
                <a:latin typeface="+mj-lt"/>
              </a:rPr>
              <a:t>”)</a:t>
            </a:r>
          </a:p>
          <a:p>
            <a:r>
              <a:rPr lang="da-DK" sz="2000" smtClean="0">
                <a:latin typeface="+mj-lt"/>
              </a:rPr>
              <a:t>  </a:t>
            </a:r>
            <a:r>
              <a:rPr lang="da-DK" sz="2000" dirty="0" smtClean="0">
                <a:latin typeface="+mj-lt"/>
              </a:rPr>
              <a:t>- </a:t>
            </a:r>
            <a:r>
              <a:rPr lang="nb-NO" sz="2000" dirty="0">
                <a:latin typeface="+mj-lt"/>
              </a:rPr>
              <a:t>Norsk Forening for Medisinsk Fysikk (Brede Dille Pedersen - ”Secretary</a:t>
            </a:r>
            <a:r>
              <a:rPr lang="nb-NO" sz="2000" dirty="0" smtClean="0">
                <a:latin typeface="+mj-lt"/>
              </a:rPr>
              <a:t>”)</a:t>
            </a:r>
            <a:endParaRPr lang="da-DK" sz="2000" dirty="0" smtClean="0">
              <a:latin typeface="+mj-lt"/>
            </a:endParaRPr>
          </a:p>
          <a:p>
            <a:r>
              <a:rPr lang="da-DK" sz="2000" dirty="0">
                <a:latin typeface="+mj-lt"/>
              </a:rPr>
              <a:t> </a:t>
            </a:r>
            <a:r>
              <a:rPr lang="da-DK" sz="2000" dirty="0" smtClean="0">
                <a:latin typeface="+mj-lt"/>
              </a:rPr>
              <a:t> - </a:t>
            </a:r>
            <a:r>
              <a:rPr lang="da-DK" sz="2000" dirty="0" err="1">
                <a:latin typeface="+mj-lt"/>
              </a:rPr>
              <a:t>Félag</a:t>
            </a:r>
            <a:r>
              <a:rPr lang="da-DK" sz="2000" dirty="0">
                <a:latin typeface="+mj-lt"/>
              </a:rPr>
              <a:t> </a:t>
            </a:r>
            <a:r>
              <a:rPr lang="da-DK" sz="2000" dirty="0" err="1">
                <a:latin typeface="+mj-lt"/>
              </a:rPr>
              <a:t>læknisfræðilegra</a:t>
            </a:r>
            <a:r>
              <a:rPr lang="da-DK" sz="2000" dirty="0">
                <a:latin typeface="+mj-lt"/>
              </a:rPr>
              <a:t> </a:t>
            </a:r>
            <a:r>
              <a:rPr lang="da-DK" sz="2000" dirty="0" err="1">
                <a:latin typeface="+mj-lt"/>
              </a:rPr>
              <a:t>eðlisfræðinga</a:t>
            </a:r>
            <a:r>
              <a:rPr lang="da-DK" sz="2000" dirty="0">
                <a:latin typeface="+mj-lt"/>
              </a:rPr>
              <a:t> á </a:t>
            </a:r>
            <a:r>
              <a:rPr lang="da-DK" sz="2000" dirty="0" err="1">
                <a:latin typeface="+mj-lt"/>
              </a:rPr>
              <a:t>Íslandi</a:t>
            </a:r>
            <a:r>
              <a:rPr lang="da-DK" sz="2000" dirty="0">
                <a:latin typeface="+mj-lt"/>
              </a:rPr>
              <a:t>, FLEÍ</a:t>
            </a:r>
            <a:r>
              <a:rPr lang="da-DK" sz="2000" dirty="0" smtClean="0">
                <a:latin typeface="+mj-lt"/>
              </a:rPr>
              <a:t>   (</a:t>
            </a:r>
            <a:r>
              <a:rPr lang="fi-FI" sz="2000" u="sng" dirty="0">
                <a:latin typeface="+mj-lt"/>
              </a:rPr>
              <a:t>Hanna Björg </a:t>
            </a:r>
            <a:r>
              <a:rPr lang="fi-FI" sz="2000" u="sng" dirty="0" smtClean="0">
                <a:latin typeface="+mj-lt"/>
              </a:rPr>
              <a:t>Henrysdóttir </a:t>
            </a:r>
            <a:r>
              <a:rPr lang="fi-FI" sz="2000" dirty="0" smtClean="0">
                <a:latin typeface="+mj-lt"/>
              </a:rPr>
              <a:t>– ”Delegate”) </a:t>
            </a:r>
            <a:endParaRPr lang="da-DK" sz="2000" dirty="0">
              <a:latin typeface="+mj-lt"/>
            </a:endParaRPr>
          </a:p>
        </p:txBody>
      </p:sp>
      <p:pic>
        <p:nvPicPr>
          <p:cNvPr id="9" name="Billed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6692" y="2290928"/>
            <a:ext cx="1460201" cy="563220"/>
          </a:xfrm>
          <a:prstGeom prst="rect">
            <a:avLst/>
          </a:prstGeom>
        </p:spPr>
      </p:pic>
      <p:pic>
        <p:nvPicPr>
          <p:cNvPr id="10" name="Billed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5088" y="2037796"/>
            <a:ext cx="1775605" cy="1093230"/>
          </a:xfrm>
          <a:prstGeom prst="rect">
            <a:avLst/>
          </a:prstGeom>
        </p:spPr>
      </p:pic>
      <p:pic>
        <p:nvPicPr>
          <p:cNvPr id="11" name="Billed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10800" y="2448287"/>
            <a:ext cx="1436782" cy="248500"/>
          </a:xfrm>
          <a:prstGeom prst="rect">
            <a:avLst/>
          </a:prstGeom>
        </p:spPr>
      </p:pic>
      <p:pic>
        <p:nvPicPr>
          <p:cNvPr id="12" name="Billed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6600" y="1900711"/>
            <a:ext cx="1485091" cy="1343654"/>
          </a:xfrm>
          <a:prstGeom prst="rect">
            <a:avLst/>
          </a:prstGeom>
        </p:spPr>
      </p:pic>
      <p:pic>
        <p:nvPicPr>
          <p:cNvPr id="13" name="Billed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28888" y="1986750"/>
            <a:ext cx="1895475" cy="1171575"/>
          </a:xfrm>
          <a:prstGeom prst="rect">
            <a:avLst/>
          </a:prstGeom>
        </p:spPr>
      </p:pic>
      <p:pic>
        <p:nvPicPr>
          <p:cNvPr id="2" name="Billed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20355" y="5457735"/>
            <a:ext cx="1217671" cy="1188388"/>
          </a:xfrm>
          <a:prstGeom prst="rect">
            <a:avLst/>
          </a:prstGeom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3553" y="5383423"/>
            <a:ext cx="1246144" cy="1337009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78108" y="5415158"/>
            <a:ext cx="882074" cy="1335477"/>
          </a:xfrm>
          <a:prstGeom prst="rect">
            <a:avLst/>
          </a:prstGeom>
        </p:spPr>
      </p:pic>
      <p:pic>
        <p:nvPicPr>
          <p:cNvPr id="8" name="Billede 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218478" y="5432717"/>
            <a:ext cx="1389799" cy="1300357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638890" y="5324391"/>
            <a:ext cx="1107999" cy="1361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54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Aktiviteter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da-DK" dirty="0" smtClean="0">
                <a:latin typeface="+mj-lt"/>
              </a:rPr>
              <a:t>Primært understøttelse af arbejdet med Symposiet – de næste gang  </a:t>
            </a:r>
            <a:r>
              <a:rPr lang="da-DK" dirty="0">
                <a:latin typeface="+mj-lt"/>
              </a:rPr>
              <a:t>S</a:t>
            </a:r>
            <a:r>
              <a:rPr lang="da-DK" dirty="0" smtClean="0">
                <a:latin typeface="+mj-lt"/>
              </a:rPr>
              <a:t>verige 2026 og Danmark 2029</a:t>
            </a:r>
          </a:p>
          <a:p>
            <a:r>
              <a:rPr lang="da-DK" dirty="0" smtClean="0">
                <a:latin typeface="+mj-lt"/>
              </a:rPr>
              <a:t>Projekter: </a:t>
            </a:r>
          </a:p>
          <a:p>
            <a:pPr lvl="1"/>
            <a:r>
              <a:rPr lang="da-DK" dirty="0" smtClean="0">
                <a:latin typeface="+mj-lt"/>
              </a:rPr>
              <a:t>”</a:t>
            </a:r>
            <a:r>
              <a:rPr lang="da-DK" dirty="0" err="1" smtClean="0">
                <a:latin typeface="+mj-lt"/>
              </a:rPr>
              <a:t>Staffing</a:t>
            </a:r>
            <a:r>
              <a:rPr lang="da-DK" dirty="0" smtClean="0">
                <a:latin typeface="+mj-lt"/>
              </a:rPr>
              <a:t> Levels” – spøger stadig...</a:t>
            </a:r>
          </a:p>
          <a:p>
            <a:pPr lvl="1"/>
            <a:r>
              <a:rPr lang="da-DK" dirty="0" smtClean="0">
                <a:latin typeface="+mj-lt"/>
              </a:rPr>
              <a:t>Opdatering af ”List of </a:t>
            </a:r>
            <a:r>
              <a:rPr lang="da-DK" dirty="0" err="1" smtClean="0">
                <a:latin typeface="+mj-lt"/>
              </a:rPr>
              <a:t>Duties</a:t>
            </a:r>
            <a:r>
              <a:rPr lang="da-DK" dirty="0" smtClean="0">
                <a:latin typeface="+mj-lt"/>
              </a:rPr>
              <a:t>” (Island skal også have muligheden for at være </a:t>
            </a:r>
            <a:r>
              <a:rPr lang="da-DK" dirty="0" err="1" smtClean="0">
                <a:latin typeface="+mj-lt"/>
              </a:rPr>
              <a:t>forperson</a:t>
            </a:r>
            <a:r>
              <a:rPr lang="da-DK" dirty="0" smtClean="0">
                <a:latin typeface="+mj-lt"/>
              </a:rPr>
              <a:t>)</a:t>
            </a:r>
          </a:p>
          <a:p>
            <a:pPr lvl="1"/>
            <a:r>
              <a:rPr lang="da-DK" dirty="0" smtClean="0">
                <a:latin typeface="+mj-lt"/>
              </a:rPr>
              <a:t>Genstart af </a:t>
            </a:r>
            <a:r>
              <a:rPr lang="da-DK" dirty="0" err="1" smtClean="0">
                <a:latin typeface="+mj-lt"/>
              </a:rPr>
              <a:t>Nuclear</a:t>
            </a:r>
            <a:r>
              <a:rPr lang="da-DK" dirty="0" smtClean="0">
                <a:latin typeface="+mj-lt"/>
              </a:rPr>
              <a:t> </a:t>
            </a:r>
            <a:r>
              <a:rPr lang="da-DK" dirty="0" err="1" smtClean="0">
                <a:latin typeface="+mj-lt"/>
              </a:rPr>
              <a:t>Medicine</a:t>
            </a:r>
            <a:r>
              <a:rPr lang="da-DK" dirty="0" smtClean="0">
                <a:latin typeface="+mj-lt"/>
              </a:rPr>
              <a:t> </a:t>
            </a:r>
            <a:r>
              <a:rPr lang="da-DK" dirty="0" err="1" smtClean="0">
                <a:latin typeface="+mj-lt"/>
              </a:rPr>
              <a:t>Physics</a:t>
            </a:r>
            <a:r>
              <a:rPr lang="da-DK" dirty="0" smtClean="0">
                <a:latin typeface="+mj-lt"/>
              </a:rPr>
              <a:t> </a:t>
            </a:r>
            <a:r>
              <a:rPr lang="da-DK" dirty="0" err="1" smtClean="0">
                <a:latin typeface="+mj-lt"/>
              </a:rPr>
              <a:t>Committee</a:t>
            </a:r>
            <a:r>
              <a:rPr lang="da-DK" dirty="0" smtClean="0">
                <a:latin typeface="+mj-lt"/>
              </a:rPr>
              <a:t>.</a:t>
            </a:r>
          </a:p>
          <a:p>
            <a:pPr lvl="1"/>
            <a:r>
              <a:rPr lang="da-DK" dirty="0" smtClean="0">
                <a:latin typeface="+mj-lt"/>
              </a:rPr>
              <a:t>”Nordic Job Avertissements”  and ”promotion of </a:t>
            </a:r>
            <a:r>
              <a:rPr lang="da-DK" dirty="0" err="1" smtClean="0">
                <a:latin typeface="+mj-lt"/>
              </a:rPr>
              <a:t>stays</a:t>
            </a:r>
            <a:r>
              <a:rPr lang="da-DK" dirty="0" smtClean="0">
                <a:latin typeface="+mj-lt"/>
              </a:rPr>
              <a:t> </a:t>
            </a:r>
            <a:r>
              <a:rPr lang="da-DK" dirty="0" err="1" smtClean="0">
                <a:latin typeface="+mj-lt"/>
              </a:rPr>
              <a:t>abroad</a:t>
            </a:r>
            <a:r>
              <a:rPr lang="da-DK" dirty="0" smtClean="0">
                <a:latin typeface="+mj-lt"/>
              </a:rPr>
              <a:t> </a:t>
            </a:r>
            <a:r>
              <a:rPr lang="da-DK" dirty="0" err="1" smtClean="0">
                <a:latin typeface="+mj-lt"/>
              </a:rPr>
              <a:t>during</a:t>
            </a:r>
            <a:r>
              <a:rPr lang="da-DK" dirty="0" smtClean="0">
                <a:latin typeface="+mj-lt"/>
              </a:rPr>
              <a:t> </a:t>
            </a:r>
            <a:r>
              <a:rPr lang="da-DK" dirty="0" err="1" smtClean="0">
                <a:latin typeface="+mj-lt"/>
              </a:rPr>
              <a:t>training</a:t>
            </a:r>
            <a:r>
              <a:rPr lang="da-DK" dirty="0" smtClean="0">
                <a:latin typeface="+mj-lt"/>
              </a:rPr>
              <a:t>.” </a:t>
            </a:r>
          </a:p>
          <a:p>
            <a:pPr lvl="2"/>
            <a:r>
              <a:rPr lang="da-DK" dirty="0" smtClean="0">
                <a:latin typeface="+mj-lt"/>
              </a:rPr>
              <a:t>Finlands </a:t>
            </a:r>
            <a:r>
              <a:rPr lang="da-DK" dirty="0" err="1" smtClean="0">
                <a:latin typeface="+mj-lt"/>
              </a:rPr>
              <a:t>educational</a:t>
            </a:r>
            <a:r>
              <a:rPr lang="da-DK" dirty="0" smtClean="0">
                <a:latin typeface="+mj-lt"/>
              </a:rPr>
              <a:t> </a:t>
            </a:r>
            <a:r>
              <a:rPr lang="da-DK" dirty="0" err="1" smtClean="0">
                <a:latin typeface="+mj-lt"/>
              </a:rPr>
              <a:t>board</a:t>
            </a:r>
            <a:r>
              <a:rPr lang="da-DK" dirty="0" smtClean="0">
                <a:latin typeface="+mj-lt"/>
              </a:rPr>
              <a:t> kan godskrive op til et års udlands praktik f.eks.</a:t>
            </a:r>
          </a:p>
          <a:p>
            <a:r>
              <a:rPr lang="da-DK" dirty="0" smtClean="0">
                <a:latin typeface="+mj-lt"/>
              </a:rPr>
              <a:t>3 underudvalg </a:t>
            </a:r>
          </a:p>
          <a:p>
            <a:pPr lvl="1"/>
            <a:r>
              <a:rPr lang="da-DK" dirty="0" err="1" smtClean="0">
                <a:latin typeface="+mj-lt"/>
              </a:rPr>
              <a:t>Radiological</a:t>
            </a:r>
            <a:r>
              <a:rPr lang="da-DK" dirty="0" smtClean="0">
                <a:latin typeface="+mj-lt"/>
              </a:rPr>
              <a:t> </a:t>
            </a:r>
            <a:r>
              <a:rPr lang="da-DK" dirty="0" err="1" smtClean="0">
                <a:latin typeface="+mj-lt"/>
              </a:rPr>
              <a:t>Physics</a:t>
            </a:r>
            <a:r>
              <a:rPr lang="da-DK" dirty="0" smtClean="0">
                <a:latin typeface="+mj-lt"/>
              </a:rPr>
              <a:t> </a:t>
            </a:r>
            <a:r>
              <a:rPr lang="da-DK" dirty="0" err="1" smtClean="0">
                <a:latin typeface="+mj-lt"/>
              </a:rPr>
              <a:t>Committee</a:t>
            </a:r>
            <a:r>
              <a:rPr lang="da-DK" dirty="0" smtClean="0">
                <a:latin typeface="+mj-lt"/>
              </a:rPr>
              <a:t> (</a:t>
            </a:r>
            <a:r>
              <a:rPr lang="da-DK" dirty="0" err="1" smtClean="0">
                <a:latin typeface="+mj-lt"/>
              </a:rPr>
              <a:t>rep</a:t>
            </a:r>
            <a:r>
              <a:rPr lang="da-DK" dirty="0" smtClean="0">
                <a:latin typeface="+mj-lt"/>
              </a:rPr>
              <a:t>. Jonas Hermansen, DK) – kurser, foredrag</a:t>
            </a:r>
          </a:p>
          <a:p>
            <a:pPr lvl="1"/>
            <a:r>
              <a:rPr lang="da-DK" dirty="0" err="1" smtClean="0">
                <a:latin typeface="+mj-lt"/>
              </a:rPr>
              <a:t>Nuclear</a:t>
            </a:r>
            <a:r>
              <a:rPr lang="da-DK" dirty="0" smtClean="0">
                <a:latin typeface="+mj-lt"/>
              </a:rPr>
              <a:t> </a:t>
            </a:r>
            <a:r>
              <a:rPr lang="da-DK" dirty="0" err="1" smtClean="0">
                <a:latin typeface="+mj-lt"/>
              </a:rPr>
              <a:t>Medicine</a:t>
            </a:r>
            <a:r>
              <a:rPr lang="da-DK" dirty="0" smtClean="0">
                <a:latin typeface="+mj-lt"/>
              </a:rPr>
              <a:t> </a:t>
            </a:r>
            <a:r>
              <a:rPr lang="da-DK" dirty="0" err="1" smtClean="0">
                <a:latin typeface="+mj-lt"/>
              </a:rPr>
              <a:t>Physics</a:t>
            </a:r>
            <a:r>
              <a:rPr lang="da-DK" dirty="0" smtClean="0">
                <a:latin typeface="+mj-lt"/>
              </a:rPr>
              <a:t> </a:t>
            </a:r>
            <a:r>
              <a:rPr lang="da-DK" dirty="0" err="1" smtClean="0">
                <a:latin typeface="+mj-lt"/>
              </a:rPr>
              <a:t>Committee</a:t>
            </a:r>
            <a:r>
              <a:rPr lang="da-DK" dirty="0" smtClean="0">
                <a:latin typeface="+mj-lt"/>
              </a:rPr>
              <a:t> (Pt passivt – men genstart på vej!)</a:t>
            </a:r>
          </a:p>
          <a:p>
            <a:pPr lvl="1"/>
            <a:r>
              <a:rPr lang="da-DK" dirty="0" err="1" smtClean="0">
                <a:latin typeface="+mj-lt"/>
              </a:rPr>
              <a:t>Scientic</a:t>
            </a:r>
            <a:r>
              <a:rPr lang="da-DK" dirty="0" smtClean="0">
                <a:latin typeface="+mj-lt"/>
              </a:rPr>
              <a:t> </a:t>
            </a:r>
            <a:r>
              <a:rPr lang="da-DK" dirty="0" err="1" smtClean="0">
                <a:latin typeface="+mj-lt"/>
              </a:rPr>
              <a:t>Committee</a:t>
            </a:r>
            <a:r>
              <a:rPr lang="da-DK" dirty="0" smtClean="0">
                <a:latin typeface="+mj-lt"/>
              </a:rPr>
              <a:t> (Stine S. </a:t>
            </a:r>
            <a:r>
              <a:rPr lang="da-DK" dirty="0" err="1" smtClean="0">
                <a:latin typeface="+mj-lt"/>
              </a:rPr>
              <a:t>Korremann</a:t>
            </a:r>
            <a:r>
              <a:rPr lang="da-DK" dirty="0" smtClean="0">
                <a:latin typeface="+mj-lt"/>
              </a:rPr>
              <a:t>, ...., ....) hjælper med </a:t>
            </a:r>
            <a:r>
              <a:rPr lang="da-DK" dirty="0" err="1" smtClean="0">
                <a:latin typeface="+mj-lt"/>
              </a:rPr>
              <a:t>review</a:t>
            </a:r>
            <a:r>
              <a:rPr lang="da-DK" dirty="0" smtClean="0">
                <a:latin typeface="+mj-lt"/>
              </a:rPr>
              <a:t> af abstracts mv.</a:t>
            </a:r>
          </a:p>
          <a:p>
            <a:pPr lvl="2"/>
            <a:r>
              <a:rPr lang="da-DK" dirty="0" err="1" smtClean="0">
                <a:latin typeface="+mj-lt"/>
              </a:rPr>
              <a:t>Rep</a:t>
            </a:r>
            <a:r>
              <a:rPr lang="da-DK" dirty="0" smtClean="0">
                <a:latin typeface="+mj-lt"/>
              </a:rPr>
              <a:t> at ACTA ONCOLOGICA Board – Jan </a:t>
            </a:r>
            <a:r>
              <a:rPr lang="da-DK" dirty="0" err="1" smtClean="0">
                <a:latin typeface="+mj-lt"/>
              </a:rPr>
              <a:t>Seppälä</a:t>
            </a:r>
            <a:r>
              <a:rPr lang="da-DK" dirty="0" smtClean="0">
                <a:latin typeface="+mj-lt"/>
              </a:rPr>
              <a:t>, Kuopio </a:t>
            </a:r>
            <a:r>
              <a:rPr lang="da-DK" dirty="0" err="1" smtClean="0">
                <a:latin typeface="+mj-lt"/>
              </a:rPr>
              <a:t>University</a:t>
            </a:r>
            <a:r>
              <a:rPr lang="da-DK" dirty="0" smtClean="0">
                <a:latin typeface="+mj-lt"/>
              </a:rPr>
              <a:t> Hospital, FI.    </a:t>
            </a:r>
            <a:endParaRPr lang="da-DK" dirty="0" smtClean="0">
              <a:latin typeface="+mj-lt"/>
              <a:hlinkClick r:id="rId2"/>
            </a:endParaRPr>
          </a:p>
          <a:p>
            <a:pPr marL="0" indent="0">
              <a:buNone/>
            </a:pPr>
            <a:r>
              <a:rPr lang="da-DK" dirty="0" err="1" smtClean="0">
                <a:hlinkClick r:id="rId2"/>
              </a:rPr>
              <a:t>Past</a:t>
            </a:r>
            <a:r>
              <a:rPr lang="da-DK" dirty="0" smtClean="0">
                <a:hlinkClick r:id="rId2"/>
              </a:rPr>
              <a:t> </a:t>
            </a:r>
            <a:r>
              <a:rPr lang="da-DK" dirty="0" err="1" smtClean="0">
                <a:hlinkClick r:id="rId2"/>
              </a:rPr>
              <a:t>Activities</a:t>
            </a:r>
            <a:r>
              <a:rPr lang="da-DK" dirty="0" smtClean="0">
                <a:hlinkClick r:id="rId2"/>
              </a:rPr>
              <a:t> – Nordic Association for </a:t>
            </a:r>
            <a:r>
              <a:rPr lang="da-DK" dirty="0" err="1" smtClean="0">
                <a:hlinkClick r:id="rId2"/>
              </a:rPr>
              <a:t>Clinical</a:t>
            </a:r>
            <a:r>
              <a:rPr lang="da-DK" dirty="0" smtClean="0">
                <a:hlinkClick r:id="rId2"/>
              </a:rPr>
              <a:t> </a:t>
            </a:r>
            <a:r>
              <a:rPr lang="da-DK" dirty="0" err="1" smtClean="0">
                <a:hlinkClick r:id="rId2"/>
              </a:rPr>
              <a:t>Physics</a:t>
            </a:r>
            <a:r>
              <a:rPr lang="da-DK" dirty="0" smtClean="0">
                <a:hlinkClick r:id="rId2"/>
              </a:rPr>
              <a:t> (nacp-nordisk.org)</a:t>
            </a:r>
            <a:r>
              <a:rPr lang="da-DK" dirty="0" smtClean="0">
                <a:latin typeface="+mj-lt"/>
              </a:rPr>
              <a:t/>
            </a:r>
            <a:br>
              <a:rPr lang="da-DK" dirty="0" smtClean="0">
                <a:latin typeface="+mj-lt"/>
              </a:rPr>
            </a:br>
            <a:endParaRPr lang="da-DK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9806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Struktur	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Kvartalsvise møder – Q1, Q2.. – Referater omdeles til </a:t>
            </a:r>
            <a:r>
              <a:rPr lang="da-DK" dirty="0" err="1" smtClean="0"/>
              <a:t>NMOs</a:t>
            </a:r>
            <a:r>
              <a:rPr lang="da-DK" dirty="0" smtClean="0"/>
              <a:t>.</a:t>
            </a:r>
          </a:p>
          <a:p>
            <a:r>
              <a:rPr lang="da-DK" dirty="0" smtClean="0"/>
              <a:t>Årsrapport.</a:t>
            </a:r>
            <a:endParaRPr lang="da-DK" dirty="0"/>
          </a:p>
          <a:p>
            <a:r>
              <a:rPr lang="da-DK" dirty="0" smtClean="0"/>
              <a:t>Rotation i posterne efter hvert symposium – dvs. hvert 3 år.</a:t>
            </a:r>
          </a:p>
          <a:p>
            <a:r>
              <a:rPr lang="da-DK" dirty="0" smtClean="0"/>
              <a:t>Bestræbelse på et-to fælles fysisk møde i perioden – ved. ECR, EANM; ECMP eller site-visit.</a:t>
            </a:r>
          </a:p>
          <a:p>
            <a:pPr lvl="1"/>
            <a:r>
              <a:rPr lang="da-DK" dirty="0" smtClean="0"/>
              <a:t>Senest i Trondheim ved St. Olavs og før det ved på Rigshospitalet...</a:t>
            </a:r>
          </a:p>
          <a:p>
            <a:pPr marL="457200" lvl="1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053951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Økonomi			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NACP har selvstændigt ikke nogen Økonomi (indkomster fra </a:t>
            </a:r>
            <a:r>
              <a:rPr lang="da-DK" dirty="0" err="1" smtClean="0"/>
              <a:t>NMOs</a:t>
            </a:r>
            <a:r>
              <a:rPr lang="da-DK" dirty="0" smtClean="0"/>
              <a:t>) </a:t>
            </a:r>
            <a:r>
              <a:rPr lang="da-DK" dirty="0" err="1" smtClean="0"/>
              <a:t>ala</a:t>
            </a:r>
            <a:r>
              <a:rPr lang="da-DK" dirty="0" smtClean="0"/>
              <a:t>. EFOMP og IOMP som DSMF betaler til</a:t>
            </a:r>
          </a:p>
          <a:p>
            <a:r>
              <a:rPr lang="da-DK" dirty="0" smtClean="0"/>
              <a:t>Legater er der ikke kommet ind fra firmaer mens undertegnede har været i bestyrelsen... (ELEKTA og VARIAN rejse-</a:t>
            </a:r>
            <a:r>
              <a:rPr lang="da-DK" dirty="0" err="1" smtClean="0"/>
              <a:t>grants</a:t>
            </a:r>
            <a:r>
              <a:rPr lang="da-DK" dirty="0" smtClean="0"/>
              <a:t>/legater)</a:t>
            </a:r>
          </a:p>
          <a:p>
            <a:pPr lvl="1"/>
            <a:r>
              <a:rPr lang="da-DK" dirty="0" err="1" smtClean="0"/>
              <a:t>NMOs</a:t>
            </a:r>
            <a:r>
              <a:rPr lang="da-DK" dirty="0" smtClean="0"/>
              <a:t> har været gode til at lave rejselegater til NACP Symposiet</a:t>
            </a:r>
            <a:endParaRPr lang="da-DK" dirty="0"/>
          </a:p>
          <a:p>
            <a:r>
              <a:rPr lang="da-DK" dirty="0" smtClean="0"/>
              <a:t>Beholdning pt i Nordjyske Bank</a:t>
            </a:r>
          </a:p>
          <a:p>
            <a:pPr lvl="1"/>
            <a:r>
              <a:rPr lang="da-DK" dirty="0" smtClean="0"/>
              <a:t>ca. 30.000,- (løbende udgifter webside/</a:t>
            </a:r>
            <a:r>
              <a:rPr lang="da-DK" dirty="0" err="1" smtClean="0"/>
              <a:t>hosting</a:t>
            </a:r>
            <a:r>
              <a:rPr lang="da-DK" dirty="0" smtClean="0"/>
              <a:t> firma etc.)</a:t>
            </a:r>
          </a:p>
        </p:txBody>
      </p:sp>
    </p:spTree>
    <p:extLst>
      <p:ext uri="{BB962C8B-B14F-4D97-AF65-F5344CB8AC3E}">
        <p14:creationId xmlns:p14="http://schemas.microsoft.com/office/powerpoint/2010/main" val="3378675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Links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err="1" smtClean="0">
                <a:hlinkClick r:id="rId2"/>
              </a:rPr>
              <a:t>Sairaalafyysikot</a:t>
            </a:r>
            <a:r>
              <a:rPr lang="da-DK" dirty="0" smtClean="0">
                <a:hlinkClick r:id="rId2"/>
              </a:rPr>
              <a:t> ry</a:t>
            </a:r>
            <a:endParaRPr lang="da-DK" dirty="0" smtClean="0">
              <a:hlinkClick r:id="rId3"/>
            </a:endParaRPr>
          </a:p>
          <a:p>
            <a:r>
              <a:rPr lang="da-DK" dirty="0" smtClean="0">
                <a:hlinkClick r:id="rId3"/>
              </a:rPr>
              <a:t>Norsk Forening for </a:t>
            </a:r>
            <a:r>
              <a:rPr lang="da-DK" dirty="0" err="1" smtClean="0">
                <a:hlinkClick r:id="rId3"/>
              </a:rPr>
              <a:t>Medisinsk</a:t>
            </a:r>
            <a:r>
              <a:rPr lang="da-DK" dirty="0" smtClean="0">
                <a:hlinkClick r:id="rId3"/>
              </a:rPr>
              <a:t> </a:t>
            </a:r>
            <a:r>
              <a:rPr lang="da-DK" dirty="0" err="1" smtClean="0">
                <a:hlinkClick r:id="rId3"/>
              </a:rPr>
              <a:t>Fysikk</a:t>
            </a:r>
            <a:r>
              <a:rPr lang="da-DK" dirty="0" smtClean="0">
                <a:hlinkClick r:id="rId3"/>
              </a:rPr>
              <a:t> (wpcomstaging.com)</a:t>
            </a:r>
            <a:endParaRPr lang="da-DK" dirty="0" smtClean="0"/>
          </a:p>
          <a:p>
            <a:r>
              <a:rPr lang="sv-SE" dirty="0" smtClean="0">
                <a:hlinkClick r:id="rId4"/>
              </a:rPr>
              <a:t>Svensk förening för radiofysik - Vi är strålande!</a:t>
            </a:r>
            <a:endParaRPr lang="sv-SE" dirty="0" smtClean="0"/>
          </a:p>
          <a:p>
            <a:r>
              <a:rPr lang="da-DK" dirty="0" err="1" smtClean="0">
                <a:hlinkClick r:id="rId5"/>
              </a:rPr>
              <a:t>Heim</a:t>
            </a:r>
            <a:r>
              <a:rPr lang="da-DK" dirty="0" smtClean="0">
                <a:hlinkClick r:id="rId5"/>
              </a:rPr>
              <a:t> | FLEÍ (flei.is)</a:t>
            </a:r>
            <a:endParaRPr lang="da-DK" dirty="0" smtClean="0"/>
          </a:p>
          <a:p>
            <a:r>
              <a:rPr lang="da-DK" dirty="0" smtClean="0"/>
              <a:t>NACP RPC: </a:t>
            </a:r>
            <a:r>
              <a:rPr lang="en-US" dirty="0" smtClean="0">
                <a:hlinkClick r:id="rId6"/>
              </a:rPr>
              <a:t>NACP - Radiological Physics Committee (google.com)</a:t>
            </a:r>
            <a:endParaRPr lang="en-US" dirty="0" smtClean="0"/>
          </a:p>
          <a:p>
            <a:r>
              <a:rPr lang="en-US" dirty="0" smtClean="0"/>
              <a:t>NACP NMPC: </a:t>
            </a:r>
            <a:r>
              <a:rPr lang="da-DK" dirty="0" smtClean="0">
                <a:hlinkClick r:id="rId7"/>
              </a:rPr>
              <a:t>NACP - </a:t>
            </a:r>
            <a:r>
              <a:rPr lang="da-DK" dirty="0" err="1" smtClean="0">
                <a:hlinkClick r:id="rId7"/>
              </a:rPr>
              <a:t>Nuclear</a:t>
            </a:r>
            <a:r>
              <a:rPr lang="da-DK" dirty="0" smtClean="0">
                <a:hlinkClick r:id="rId7"/>
              </a:rPr>
              <a:t> </a:t>
            </a:r>
            <a:r>
              <a:rPr lang="da-DK" dirty="0" err="1" smtClean="0">
                <a:hlinkClick r:id="rId7"/>
              </a:rPr>
              <a:t>Medicine</a:t>
            </a:r>
            <a:r>
              <a:rPr lang="da-DK" dirty="0" smtClean="0">
                <a:hlinkClick r:id="rId7"/>
              </a:rPr>
              <a:t> (google.com)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456582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419</Words>
  <Application>Microsoft Office PowerPoint</Application>
  <PresentationFormat>Widescreen</PresentationFormat>
  <Paragraphs>37</Paragraphs>
  <Slides>5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Office-tema</vt:lpstr>
      <vt:lpstr>PowerPoint-præsentation</vt:lpstr>
      <vt:lpstr>Aktiviteter</vt:lpstr>
      <vt:lpstr>Struktur </vt:lpstr>
      <vt:lpstr>Økonomi   </vt:lpstr>
      <vt:lpstr>Links</vt:lpstr>
    </vt:vector>
  </TitlesOfParts>
  <Company>Region Midtjylland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Anders Frodo Stegmann Mikkelsen</dc:creator>
  <cp:lastModifiedBy>Anders Frodo Stegmann Mikkelsen</cp:lastModifiedBy>
  <cp:revision>21</cp:revision>
  <dcterms:created xsi:type="dcterms:W3CDTF">2024-04-19T06:03:35Z</dcterms:created>
  <dcterms:modified xsi:type="dcterms:W3CDTF">2024-04-23T12:56:48Z</dcterms:modified>
</cp:coreProperties>
</file>