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4" r:id="rId2"/>
    <p:sldId id="296" r:id="rId3"/>
    <p:sldId id="297" r:id="rId4"/>
    <p:sldId id="299" r:id="rId5"/>
    <p:sldId id="298" r:id="rId6"/>
    <p:sldId id="304" r:id="rId7"/>
    <p:sldId id="300" r:id="rId8"/>
    <p:sldId id="301" r:id="rId9"/>
    <p:sldId id="302" r:id="rId10"/>
    <p:sldId id="303" r:id="rId11"/>
    <p:sldId id="257" r:id="rId12"/>
    <p:sldId id="275" r:id="rId13"/>
  </p:sldIdLst>
  <p:sldSz cx="10080625" cy="7559675"/>
  <p:notesSz cx="7772400" cy="10058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2305"/>
    <a:srgbClr val="040770"/>
    <a:srgbClr val="050999"/>
    <a:srgbClr val="AF2105"/>
    <a:srgbClr val="0407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llemlayout 3 - Markerin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656" y="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syd.net\homedir$\0018\ygi7va\My%20Documents\CPD%20system\DSMF%20CPD%20Bed&#248;mmelser\DSMF%20CPD%20Bed&#248;mmelser\CPD\CPD-database%20afsluttet%202023_bed&#248;mt%202024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syd.net\homedir$\0018\ygi7va\My%20Documents\CPD%20system\DSMF%20CPD%20Bed&#248;mmelser\DSMF%20CPD%20Bed&#248;mmelser\CPD\CPD-database%20afsluttet%202023_bed&#248;mt%20202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da-DK"/>
              <a:t>Antal CPD indberetninger 1999-2023</a:t>
            </a:r>
          </a:p>
          <a:p>
            <a:pPr>
              <a:defRPr sz="1400" b="0"/>
            </a:pPr>
            <a:endParaRPr lang="da-DK"/>
          </a:p>
        </c:rich>
      </c:tx>
      <c:layout>
        <c:manualLayout>
          <c:xMode val="edge"/>
          <c:yMode val="edge"/>
          <c:x val="0.27747104851330201"/>
          <c:y val="3.5087605651181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9756737958615893E-2"/>
          <c:y val="0.1402298105990499"/>
          <c:w val="0.85645331246739698"/>
          <c:h val="0.70448855574063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Statistik!$B$2</c:f>
              <c:strCache>
                <c:ptCount val="1"/>
                <c:pt idx="0">
                  <c:v>Antal indberetninger</c:v>
                </c:pt>
              </c:strCache>
            </c:strRef>
          </c:tx>
          <c:spPr>
            <a:solidFill>
              <a:srgbClr val="040770"/>
            </a:solidFill>
            <a:ln>
              <a:noFill/>
            </a:ln>
          </c:spPr>
          <c:invertIfNegative val="0"/>
          <c:cat>
            <c:numRef>
              <c:f>Statistik!$A$3:$A$28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</c:numCache>
            </c:numRef>
          </c:cat>
          <c:val>
            <c:numRef>
              <c:f>Statistik!$B$3:$B$28</c:f>
              <c:numCache>
                <c:formatCode>General</c:formatCode>
                <c:ptCount val="26"/>
                <c:pt idx="0">
                  <c:v>28</c:v>
                </c:pt>
                <c:pt idx="1">
                  <c:v>25</c:v>
                </c:pt>
                <c:pt idx="2">
                  <c:v>23</c:v>
                </c:pt>
                <c:pt idx="3">
                  <c:v>28</c:v>
                </c:pt>
                <c:pt idx="4">
                  <c:v>31</c:v>
                </c:pt>
                <c:pt idx="5">
                  <c:v>34</c:v>
                </c:pt>
                <c:pt idx="6">
                  <c:v>36</c:v>
                </c:pt>
                <c:pt idx="7">
                  <c:v>40</c:v>
                </c:pt>
                <c:pt idx="8">
                  <c:v>40</c:v>
                </c:pt>
                <c:pt idx="9">
                  <c:v>48</c:v>
                </c:pt>
                <c:pt idx="10">
                  <c:v>53</c:v>
                </c:pt>
                <c:pt idx="11">
                  <c:v>62</c:v>
                </c:pt>
                <c:pt idx="12">
                  <c:v>76</c:v>
                </c:pt>
                <c:pt idx="13">
                  <c:v>85</c:v>
                </c:pt>
                <c:pt idx="14">
                  <c:v>91</c:v>
                </c:pt>
                <c:pt idx="15">
                  <c:v>100</c:v>
                </c:pt>
                <c:pt idx="16" formatCode="0">
                  <c:v>105</c:v>
                </c:pt>
                <c:pt idx="17" formatCode="0">
                  <c:v>107</c:v>
                </c:pt>
                <c:pt idx="18" formatCode="0">
                  <c:v>114</c:v>
                </c:pt>
                <c:pt idx="19" formatCode="0">
                  <c:v>117</c:v>
                </c:pt>
                <c:pt idx="20" formatCode="0">
                  <c:v>117</c:v>
                </c:pt>
                <c:pt idx="21" formatCode="0">
                  <c:v>120</c:v>
                </c:pt>
                <c:pt idx="22" formatCode="0">
                  <c:v>124</c:v>
                </c:pt>
                <c:pt idx="23" formatCode="0">
                  <c:v>127</c:v>
                </c:pt>
                <c:pt idx="24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A5-41DD-8CE9-A9CFFB8E1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6697856"/>
        <c:axId val="126687488"/>
      </c:barChart>
      <c:valAx>
        <c:axId val="126687488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da-DK" b="1"/>
                  <a:t>Antal indberetninger</a:t>
                </a:r>
              </a:p>
            </c:rich>
          </c:tx>
          <c:layout>
            <c:manualLayout>
              <c:xMode val="edge"/>
              <c:yMode val="edge"/>
              <c:x val="1.4980003477656059E-2"/>
              <c:y val="0.3161869948793880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da-DK"/>
          </a:p>
        </c:txPr>
        <c:crossAx val="126697856"/>
        <c:crosses val="autoZero"/>
        <c:crossBetween val="between"/>
      </c:valAx>
      <c:catAx>
        <c:axId val="12669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 rot="2700000"/>
          <a:lstStyle/>
          <a:p>
            <a:pPr>
              <a:defRPr sz="1000" b="0"/>
            </a:pPr>
            <a:endParaRPr lang="da-DK"/>
          </a:p>
        </c:txPr>
        <c:crossAx val="126687488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da-DK"/>
              <a:t>Median antal optjente CPD point 1999-2023</a:t>
            </a:r>
          </a:p>
          <a:p>
            <a:pPr>
              <a:defRPr sz="1400" b="0"/>
            </a:pPr>
            <a:endParaRPr lang="da-DK"/>
          </a:p>
        </c:rich>
      </c:tx>
      <c:layout>
        <c:manualLayout>
          <c:xMode val="edge"/>
          <c:yMode val="edge"/>
          <c:x val="0.22857993357147333"/>
          <c:y val="3.50876056511814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9796501709455268E-2"/>
          <c:y val="0.14040347954839905"/>
          <c:w val="0.86397000967878956"/>
          <c:h val="0.7017295946696280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Statistik!$C$2</c:f>
              <c:strCache>
                <c:ptCount val="1"/>
                <c:pt idx="0">
                  <c:v>Kategori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</c:spPr>
          <c:invertIfNegative val="0"/>
          <c:cat>
            <c:numRef>
              <c:f>Statistik!$A$3:$A$28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</c:numCache>
            </c:numRef>
          </c:cat>
          <c:val>
            <c:numRef>
              <c:f>Statistik!$C$3:$C$28</c:f>
              <c:numCache>
                <c:formatCode>0.0</c:formatCode>
                <c:ptCount val="26"/>
                <c:pt idx="0">
                  <c:v>10</c:v>
                </c:pt>
                <c:pt idx="1">
                  <c:v>7</c:v>
                </c:pt>
                <c:pt idx="2">
                  <c:v>9</c:v>
                </c:pt>
                <c:pt idx="3">
                  <c:v>13</c:v>
                </c:pt>
                <c:pt idx="4">
                  <c:v>11</c:v>
                </c:pt>
                <c:pt idx="5">
                  <c:v>13</c:v>
                </c:pt>
                <c:pt idx="6">
                  <c:v>18.5</c:v>
                </c:pt>
                <c:pt idx="7">
                  <c:v>26.5</c:v>
                </c:pt>
                <c:pt idx="8">
                  <c:v>19.75</c:v>
                </c:pt>
                <c:pt idx="9">
                  <c:v>25</c:v>
                </c:pt>
                <c:pt idx="10">
                  <c:v>24</c:v>
                </c:pt>
                <c:pt idx="11">
                  <c:v>24.5</c:v>
                </c:pt>
                <c:pt idx="12">
                  <c:v>27.5</c:v>
                </c:pt>
                <c:pt idx="13">
                  <c:v>27</c:v>
                </c:pt>
                <c:pt idx="14">
                  <c:v>29.5</c:v>
                </c:pt>
                <c:pt idx="15">
                  <c:v>23.5</c:v>
                </c:pt>
                <c:pt idx="16">
                  <c:v>29.28</c:v>
                </c:pt>
                <c:pt idx="17">
                  <c:v>29</c:v>
                </c:pt>
                <c:pt idx="18">
                  <c:v>34</c:v>
                </c:pt>
                <c:pt idx="19">
                  <c:v>27</c:v>
                </c:pt>
                <c:pt idx="20">
                  <c:v>29</c:v>
                </c:pt>
                <c:pt idx="21">
                  <c:v>25</c:v>
                </c:pt>
                <c:pt idx="22" formatCode="0">
                  <c:v>34</c:v>
                </c:pt>
                <c:pt idx="23" formatCode="0">
                  <c:v>37</c:v>
                </c:pt>
                <c:pt idx="24" formatCode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62-4E47-AA55-AF6C83A1E368}"/>
            </c:ext>
          </c:extLst>
        </c:ser>
        <c:ser>
          <c:idx val="2"/>
          <c:order val="1"/>
          <c:tx>
            <c:strRef>
              <c:f>Statistik!$D$2</c:f>
              <c:strCache>
                <c:ptCount val="1"/>
                <c:pt idx="0">
                  <c:v>Kategori 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cat>
            <c:numRef>
              <c:f>Statistik!$A$3:$A$28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</c:numCache>
            </c:numRef>
          </c:cat>
          <c:val>
            <c:numRef>
              <c:f>Statistik!$D$3:$D$28</c:f>
              <c:numCache>
                <c:formatCode>0.0</c:formatCode>
                <c:ptCount val="26"/>
                <c:pt idx="0">
                  <c:v>35.25</c:v>
                </c:pt>
                <c:pt idx="1">
                  <c:v>34</c:v>
                </c:pt>
                <c:pt idx="2">
                  <c:v>31.5</c:v>
                </c:pt>
                <c:pt idx="3">
                  <c:v>32.75</c:v>
                </c:pt>
                <c:pt idx="4">
                  <c:v>34</c:v>
                </c:pt>
                <c:pt idx="5">
                  <c:v>37.75</c:v>
                </c:pt>
                <c:pt idx="6">
                  <c:v>39</c:v>
                </c:pt>
                <c:pt idx="7">
                  <c:v>48</c:v>
                </c:pt>
                <c:pt idx="8">
                  <c:v>48</c:v>
                </c:pt>
                <c:pt idx="9">
                  <c:v>41</c:v>
                </c:pt>
                <c:pt idx="10">
                  <c:v>47</c:v>
                </c:pt>
                <c:pt idx="11">
                  <c:v>50</c:v>
                </c:pt>
                <c:pt idx="12">
                  <c:v>36</c:v>
                </c:pt>
                <c:pt idx="13">
                  <c:v>53</c:v>
                </c:pt>
                <c:pt idx="14">
                  <c:v>45.4</c:v>
                </c:pt>
                <c:pt idx="15">
                  <c:v>39</c:v>
                </c:pt>
                <c:pt idx="16">
                  <c:v>40</c:v>
                </c:pt>
                <c:pt idx="17">
                  <c:v>34</c:v>
                </c:pt>
                <c:pt idx="18">
                  <c:v>42</c:v>
                </c:pt>
                <c:pt idx="19">
                  <c:v>50</c:v>
                </c:pt>
                <c:pt idx="20">
                  <c:v>37</c:v>
                </c:pt>
                <c:pt idx="21">
                  <c:v>18.5</c:v>
                </c:pt>
                <c:pt idx="22" formatCode="0">
                  <c:v>34</c:v>
                </c:pt>
                <c:pt idx="23" formatCode="General">
                  <c:v>38.5</c:v>
                </c:pt>
                <c:pt idx="24" formatCode="General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62-4E47-AA55-AF6C83A1E368}"/>
            </c:ext>
          </c:extLst>
        </c:ser>
        <c:ser>
          <c:idx val="3"/>
          <c:order val="2"/>
          <c:tx>
            <c:strRef>
              <c:f>Statistik!$E$2</c:f>
              <c:strCache>
                <c:ptCount val="1"/>
                <c:pt idx="0">
                  <c:v>Kategori 3</c:v>
                </c:pt>
              </c:strCache>
            </c:strRef>
          </c:tx>
          <c:invertIfNegative val="0"/>
          <c:cat>
            <c:numRef>
              <c:f>Statistik!$A$3:$A$28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</c:numCache>
            </c:numRef>
          </c:cat>
          <c:val>
            <c:numRef>
              <c:f>Statistik!$E$3:$E$28</c:f>
              <c:numCache>
                <c:formatCode>0.0</c:formatCode>
                <c:ptCount val="26"/>
                <c:pt idx="0">
                  <c:v>18.5</c:v>
                </c:pt>
                <c:pt idx="1">
                  <c:v>10</c:v>
                </c:pt>
                <c:pt idx="2">
                  <c:v>12.5</c:v>
                </c:pt>
                <c:pt idx="3">
                  <c:v>12.5</c:v>
                </c:pt>
                <c:pt idx="4">
                  <c:v>12</c:v>
                </c:pt>
                <c:pt idx="5">
                  <c:v>11.5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5.75</c:v>
                </c:pt>
                <c:pt idx="10">
                  <c:v>13</c:v>
                </c:pt>
                <c:pt idx="11">
                  <c:v>15</c:v>
                </c:pt>
                <c:pt idx="12">
                  <c:v>15.25</c:v>
                </c:pt>
                <c:pt idx="13">
                  <c:v>14</c:v>
                </c:pt>
                <c:pt idx="14">
                  <c:v>14.875</c:v>
                </c:pt>
                <c:pt idx="15">
                  <c:v>19.5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15</c:v>
                </c:pt>
                <c:pt idx="20">
                  <c:v>20</c:v>
                </c:pt>
                <c:pt idx="21">
                  <c:v>19.5</c:v>
                </c:pt>
                <c:pt idx="22" formatCode="0">
                  <c:v>19</c:v>
                </c:pt>
                <c:pt idx="23" formatCode="General">
                  <c:v>17</c:v>
                </c:pt>
                <c:pt idx="24" formatCode="General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62-4E47-AA55-AF6C83A1E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6743680"/>
        <c:axId val="126741504"/>
      </c:barChart>
      <c:valAx>
        <c:axId val="126741504"/>
        <c:scaling>
          <c:orientation val="minMax"/>
          <c:max val="120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/>
                </a:pPr>
                <a:r>
                  <a:rPr lang="da-DK" b="1"/>
                  <a:t>Median antal CPD point</a:t>
                </a:r>
              </a:p>
            </c:rich>
          </c:tx>
          <c:layout>
            <c:manualLayout>
              <c:xMode val="edge"/>
              <c:yMode val="edge"/>
              <c:x val="1.7134939037552314E-2"/>
              <c:y val="0.30088870380652721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da-DK"/>
          </a:p>
        </c:txPr>
        <c:crossAx val="126743680"/>
        <c:crosses val="autoZero"/>
        <c:crossBetween val="between"/>
        <c:majorUnit val="20"/>
      </c:valAx>
      <c:catAx>
        <c:axId val="12674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 rot="2700000" vert="horz"/>
          <a:lstStyle/>
          <a:p>
            <a:pPr>
              <a:defRPr sz="1000" b="0"/>
            </a:pPr>
            <a:endParaRPr lang="da-DK"/>
          </a:p>
        </c:txPr>
        <c:crossAx val="126741504"/>
        <c:crossesAt val="0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436872010194063"/>
          <c:y val="0.15361897711148129"/>
          <c:w val="0.12907710304777423"/>
          <c:h val="0.21252359800111048"/>
        </c:manualLayout>
      </c:layout>
      <c:overlay val="0"/>
      <c:spPr>
        <a:solidFill>
          <a:srgbClr val="FFFFFF"/>
        </a:solidFill>
        <a:ln>
          <a:noFill/>
        </a:ln>
      </c:spPr>
      <c:txPr>
        <a:bodyPr/>
        <a:lstStyle/>
        <a:p>
          <a:pPr>
            <a:defRPr sz="1000" b="0"/>
          </a:pPr>
          <a:endParaRPr lang="da-DK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676" cy="50222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a-DK" sz="1400" b="0" i="0" u="none" strike="noStrike">
              <a:ln>
                <a:noFill/>
              </a:ln>
              <a:latin typeface="Arial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quarter" idx="1"/>
          </p:nvPr>
        </p:nvSpPr>
        <p:spPr>
          <a:xfrm>
            <a:off x="4399446" y="0"/>
            <a:ext cx="3372676" cy="50222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a-DK" sz="1400" b="0" i="0" u="none" strike="noStrike">
              <a:ln>
                <a:noFill/>
              </a:ln>
              <a:latin typeface="Arial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2"/>
          </p:nvPr>
        </p:nvSpPr>
        <p:spPr>
          <a:xfrm>
            <a:off x="0" y="9555713"/>
            <a:ext cx="3372676" cy="50222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a-DK" sz="1400" b="0" i="0" u="none" strike="noStrike">
              <a:ln>
                <a:noFill/>
              </a:ln>
              <a:latin typeface="Arial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3"/>
          </p:nvPr>
        </p:nvSpPr>
        <p:spPr>
          <a:xfrm>
            <a:off x="4399446" y="9555713"/>
            <a:ext cx="3372676" cy="50222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24A1197-C711-4B7E-8581-0009EFB2891B}" type="slidenum">
              <a:t>‹nr.›</a:t>
            </a:fld>
            <a:endParaRPr lang="da-DK" sz="1400" b="0" i="0" u="none" strike="noStrike">
              <a:ln>
                <a:noFill/>
              </a:ln>
              <a:latin typeface="Arial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70095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ladsholder til not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a-DK"/>
          </a:p>
        </p:txBody>
      </p:sp>
      <p:sp>
        <p:nvSpPr>
          <p:cNvPr id="4" name="Pladsholder til sidehoved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75582DCE-F7A5-44EE-B0EE-914E782A0A3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27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da-DK" sz="2000" b="0" i="0" u="none" strike="noStrike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Pladsholder til no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Pladsholder til no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974C36-2C59-47F1-B71F-D9864437B24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171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14CEBF-F525-4CC5-A42E-BE04149ACD01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09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0ED2FB-6271-4DD6-8D22-3E14CCCCA703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327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0D2C09-0074-41E3-95BB-DF8F16F3E70F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795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C0A689-D4F1-47EE-BD22-FC344DD65CB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727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BFD45E-DA64-4EF1-8EEC-C91671325E0F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590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12D0D2-540F-4136-AEE4-A00188A4CBA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048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18D678-FFC2-475B-BF9B-1B42DE47E673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22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BE3195-1553-4ACE-91F5-03DDF9431BBD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477144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A16428-CDFB-44A2-9106-18AC62636B4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399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2BA9C6-C2ED-4B79-B497-AAD3263E330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976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a-DK" sz="32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a-DK" sz="32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a-DK" sz="28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a-DK" sz="24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a-DK" sz="2000" b="0" i="0" u="none" strike="noStrike">
                <a:ln>
                  <a:noFill/>
                </a:ln>
                <a:latin typeface="Arial" pitchFamily="18"/>
                <a:ea typeface="Gothic" pitchFamily="2"/>
                <a:cs typeface="Lucidasans" pitchFamily="2"/>
              </a:defRPr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da-DK" sz="1400"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B2AD1D4E-0BFD-4514-BD34-D6C7A65BCEB5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da-DK" sz="4400" b="0" i="0" u="none" strike="noStrike">
          <a:ln>
            <a:noFill/>
          </a:ln>
          <a:latin typeface="Arial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da-DK" sz="3200" b="0" i="0" u="none" strike="noStrike">
          <a:ln>
            <a:noFill/>
          </a:ln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2CA1D-08B4-4701-A1EA-B2B401009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840" y="1763613"/>
            <a:ext cx="8569325" cy="1620837"/>
          </a:xfrm>
        </p:spPr>
        <p:txBody>
          <a:bodyPr/>
          <a:lstStyle/>
          <a:p>
            <a:pPr>
              <a:buNone/>
            </a:pPr>
            <a:r>
              <a:rPr lang="da-DK" b="1" dirty="0" smtClean="0">
                <a:solidFill>
                  <a:srgbClr val="040770"/>
                </a:solidFill>
                <a:ea typeface="Gothic" pitchFamily="2"/>
                <a:cs typeface="Lucidasans" pitchFamily="2"/>
              </a:rPr>
              <a:t>CPD - Beretning </a:t>
            </a:r>
            <a:r>
              <a:rPr lang="da-DK" b="1" dirty="0">
                <a:solidFill>
                  <a:srgbClr val="040770"/>
                </a:solidFill>
                <a:ea typeface="Gothic" pitchFamily="2"/>
                <a:cs typeface="Lucidasans" pitchFamily="2"/>
              </a:rPr>
              <a:t>i </a:t>
            </a:r>
            <a:r>
              <a:rPr lang="da-DK" b="1" dirty="0" smtClean="0">
                <a:solidFill>
                  <a:srgbClr val="040770"/>
                </a:solidFill>
                <a:ea typeface="Gothic" pitchFamily="2"/>
                <a:cs typeface="Lucidasans" pitchFamily="2"/>
              </a:rPr>
              <a:t>2024 </a:t>
            </a:r>
            <a:r>
              <a:rPr lang="da-DK" b="1" dirty="0">
                <a:solidFill>
                  <a:srgbClr val="040770"/>
                </a:solidFill>
                <a:ea typeface="Gothic" pitchFamily="2"/>
                <a:cs typeface="Lucidasans" pitchFamily="2"/>
              </a:rPr>
              <a:t>om </a:t>
            </a:r>
            <a:r>
              <a:rPr lang="da-DK" b="1" dirty="0" smtClean="0">
                <a:solidFill>
                  <a:srgbClr val="040770"/>
                </a:solidFill>
                <a:ea typeface="Gothic" pitchFamily="2"/>
                <a:cs typeface="Lucidasans" pitchFamily="2"/>
              </a:rPr>
              <a:t>2023 </a:t>
            </a:r>
            <a:r>
              <a:rPr lang="da-DK" b="1" dirty="0">
                <a:solidFill>
                  <a:srgbClr val="040770"/>
                </a:solidFill>
                <a:ea typeface="Gothic" pitchFamily="2"/>
                <a:cs typeface="Lucidasans" pitchFamily="2"/>
              </a:rPr>
              <a:t/>
            </a:r>
            <a:br>
              <a:rPr lang="da-DK" b="1" dirty="0">
                <a:solidFill>
                  <a:srgbClr val="040770"/>
                </a:solidFill>
                <a:ea typeface="Gothic" pitchFamily="2"/>
                <a:cs typeface="Lucidasans" pitchFamily="2"/>
              </a:rPr>
            </a:br>
            <a:endParaRPr lang="en-GB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9ADFD2C-1FBE-4694-810F-11CE96494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76" y="5364013"/>
            <a:ext cx="2060198" cy="200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0" y="251445"/>
            <a:ext cx="10008865" cy="670205"/>
          </a:xfrm>
        </p:spPr>
        <p:txBody>
          <a:bodyPr/>
          <a:lstStyle/>
          <a:p>
            <a:pPr>
              <a:buNone/>
            </a:pPr>
            <a:r>
              <a:rPr lang="da-DK" sz="2600" b="1" dirty="0" smtClean="0"/>
              <a:t>Hvornår kan man starte CPD-optælling ?</a:t>
            </a:r>
            <a:br>
              <a:rPr lang="da-DK" sz="2600" b="1" dirty="0" smtClean="0"/>
            </a:br>
            <a:r>
              <a:rPr lang="da-DK" sz="2600" b="1" dirty="0" smtClean="0"/>
              <a:t>Og hvornår kan man anmode om ekspertgodkendelse ?</a:t>
            </a:r>
            <a:endParaRPr lang="en-GB" sz="26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5" y="1187549"/>
            <a:ext cx="9431871" cy="5251157"/>
          </a:xfrm>
        </p:spPr>
        <p:txBody>
          <a:bodyPr/>
          <a:lstStyle/>
          <a:p>
            <a:pPr lvl="0"/>
            <a:r>
              <a:rPr lang="da-DK" sz="2200" b="1" dirty="0" smtClean="0"/>
              <a:t>Opstart CPD</a:t>
            </a:r>
          </a:p>
          <a:p>
            <a:pPr lvl="1"/>
            <a:r>
              <a:rPr lang="da-DK" sz="1800" dirty="0" smtClean="0"/>
              <a:t>Det årstal man har færdiggjort sin hospitalsfysikeruddannelse (eller senere årstal). </a:t>
            </a:r>
            <a:r>
              <a:rPr lang="da-DK" sz="1800" dirty="0" smtClean="0"/>
              <a:t>Dette tæller </a:t>
            </a:r>
            <a:r>
              <a:rPr lang="da-DK" sz="1800" dirty="0" smtClean="0"/>
              <a:t>som den første indrapportering.</a:t>
            </a:r>
          </a:p>
          <a:p>
            <a:pPr lvl="1"/>
            <a:r>
              <a:rPr lang="da-DK" sz="1800" dirty="0" smtClean="0"/>
              <a:t>Man kan indrapportere alle aktiviteter for hele året, som </a:t>
            </a:r>
            <a:r>
              <a:rPr lang="da-DK" sz="1800" b="1" u="sng" dirty="0" smtClean="0"/>
              <a:t>ikke</a:t>
            </a:r>
            <a:r>
              <a:rPr lang="da-DK" sz="1800" dirty="0" smtClean="0"/>
              <a:t> har været del af hospitalsfysikeruddannelsen.</a:t>
            </a:r>
            <a:endParaRPr lang="da-DK" sz="1800" b="1" u="sng" dirty="0" smtClean="0"/>
          </a:p>
          <a:p>
            <a:r>
              <a:rPr lang="da-DK" sz="2200" b="1" dirty="0" smtClean="0"/>
              <a:t>Første ekspertgodkendelse</a:t>
            </a:r>
          </a:p>
          <a:p>
            <a:pPr lvl="1"/>
            <a:r>
              <a:rPr lang="da-DK" sz="1800" dirty="0" smtClean="0"/>
              <a:t>Ekspertgodkendelse kan – efter anmodning – vurderes efter 5 års indrapporteringer</a:t>
            </a:r>
          </a:p>
          <a:p>
            <a:pPr lvl="1"/>
            <a:r>
              <a:rPr lang="da-DK" sz="1800" dirty="0" smtClean="0"/>
              <a:t>Man får dog først sin godkendelse pr. 5-års dagen for afsluttet </a:t>
            </a:r>
            <a:r>
              <a:rPr lang="da-DK" sz="1800" dirty="0" smtClean="0"/>
              <a:t>hospitalsfysiker-</a:t>
            </a:r>
            <a:r>
              <a:rPr lang="da-DK" sz="1800" dirty="0" err="1" smtClean="0"/>
              <a:t>udd</a:t>
            </a:r>
            <a:r>
              <a:rPr lang="da-DK" sz="1800" dirty="0" smtClean="0"/>
              <a:t>.</a:t>
            </a:r>
          </a:p>
          <a:p>
            <a:pPr lvl="0">
              <a:lnSpc>
                <a:spcPct val="150000"/>
              </a:lnSpc>
            </a:pPr>
            <a:r>
              <a:rPr lang="da-DK" sz="2200" b="1" dirty="0" smtClean="0"/>
              <a:t>Forlængelse af ekspertgodkendelse</a:t>
            </a:r>
            <a:endParaRPr lang="da-DK" sz="2200" b="1" dirty="0"/>
          </a:p>
          <a:p>
            <a:pPr lvl="1"/>
            <a:r>
              <a:rPr lang="da-DK" sz="1800" dirty="0" smtClean="0"/>
              <a:t>Efter yderligere 5 års aktivitet.</a:t>
            </a:r>
          </a:p>
          <a:p>
            <a:pPr lvl="1"/>
            <a:r>
              <a:rPr lang="da-DK" sz="1800" dirty="0" smtClean="0"/>
              <a:t>Forlængelser forsøges givet samlet ifm. CPD-udvalgets årlige vurderinger af indrapporterede aktiviteter</a:t>
            </a:r>
            <a:endParaRPr lang="da-DK" sz="18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627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1260000" y="323453"/>
            <a:ext cx="7560000" cy="782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da-DK" sz="3600" b="1" i="0" u="none" strike="noStrike" dirty="0">
                <a:ln>
                  <a:noFill/>
                </a:ln>
                <a:solidFill>
                  <a:srgbClr val="040770"/>
                </a:solidFill>
                <a:latin typeface="+mj-lt"/>
                <a:ea typeface="Gothic" pitchFamily="2"/>
                <a:cs typeface="Lucidasans" pitchFamily="2"/>
              </a:rPr>
              <a:t>DSMF ekspertgodkendte fysikere </a:t>
            </a:r>
            <a:r>
              <a:rPr lang="da-DK" sz="3600" b="1" i="0" u="none" strike="noStrike" dirty="0" smtClean="0">
                <a:ln>
                  <a:noFill/>
                </a:ln>
                <a:solidFill>
                  <a:srgbClr val="040770"/>
                </a:solidFill>
                <a:latin typeface="+mj-lt"/>
                <a:ea typeface="Gothic" pitchFamily="2"/>
                <a:cs typeface="Lucidasans" pitchFamily="2"/>
              </a:rPr>
              <a:t>2024</a:t>
            </a:r>
            <a:endParaRPr lang="da-DK" sz="3600" b="1" i="0" u="none" strike="noStrike" dirty="0">
              <a:ln>
                <a:noFill/>
              </a:ln>
              <a:solidFill>
                <a:srgbClr val="040770"/>
              </a:solidFill>
              <a:latin typeface="+mj-lt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da-DK" sz="3600" b="0" i="0" u="none" strike="noStrike" dirty="0">
              <a:ln>
                <a:noFill/>
              </a:ln>
              <a:solidFill>
                <a:srgbClr val="040770"/>
              </a:solidFill>
              <a:latin typeface="+mj-lt"/>
              <a:ea typeface="Gothic" pitchFamily="2"/>
              <a:cs typeface="Lucidasans" pitchFamily="2"/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6390000"/>
            <a:ext cx="986400" cy="9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boks 6"/>
          <p:cNvSpPr txBox="1"/>
          <p:nvPr/>
        </p:nvSpPr>
        <p:spPr>
          <a:xfrm>
            <a:off x="215776" y="1538872"/>
            <a:ext cx="986484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da-DK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da-DK" sz="2800" dirty="0"/>
              <a:t>7</a:t>
            </a:r>
            <a:r>
              <a:rPr lang="da-DK" sz="2800" dirty="0" smtClean="0"/>
              <a:t> </a:t>
            </a:r>
            <a:r>
              <a:rPr lang="da-DK" sz="2800" dirty="0"/>
              <a:t>Hospitalsfysikere er blevet ekspertbedømt</a:t>
            </a:r>
            <a:br>
              <a:rPr lang="da-DK" sz="2800" dirty="0"/>
            </a:br>
            <a:endParaRPr lang="da-DK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da-DK" sz="2800" dirty="0" smtClean="0"/>
              <a:t>23 </a:t>
            </a:r>
            <a:r>
              <a:rPr lang="da-DK" sz="2800" dirty="0"/>
              <a:t>Hospitalsfysikere har får forlænget ekspertgodkendelsen</a:t>
            </a:r>
            <a:br>
              <a:rPr lang="da-DK" sz="2800" dirty="0"/>
            </a:br>
            <a:endParaRPr lang="da-DK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da-DK" sz="2800" dirty="0" smtClean="0"/>
              <a:t>111 </a:t>
            </a:r>
            <a:r>
              <a:rPr lang="da-DK" sz="2800" dirty="0"/>
              <a:t>Hospitalsfysikere er godkendt  som ekspert</a:t>
            </a:r>
            <a:br>
              <a:rPr lang="da-DK" sz="2800" dirty="0"/>
            </a:br>
            <a:endParaRPr lang="da-DK" sz="28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da-DK" sz="2800" dirty="0" smtClean="0"/>
              <a:t>85 </a:t>
            </a:r>
            <a:r>
              <a:rPr lang="da-DK" sz="2800" dirty="0"/>
              <a:t>Onkologi			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da-DK" sz="2800" dirty="0" smtClean="0"/>
              <a:t>18 </a:t>
            </a:r>
            <a:r>
              <a:rPr lang="da-DK" sz="2800" dirty="0"/>
              <a:t>Nuklearmedicin		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da-DK" sz="2800" dirty="0"/>
              <a:t>  8 Diagnostisk radiologi	</a:t>
            </a:r>
            <a:br>
              <a:rPr lang="da-DK" sz="2800" dirty="0"/>
            </a:br>
            <a:endParaRPr lang="da-DK" sz="2800" dirty="0"/>
          </a:p>
        </p:txBody>
      </p:sp>
      <p:sp>
        <p:nvSpPr>
          <p:cNvPr id="2" name="Tekstboks 1"/>
          <p:cNvSpPr txBox="1"/>
          <p:nvPr/>
        </p:nvSpPr>
        <p:spPr>
          <a:xfrm>
            <a:off x="5842145" y="4067869"/>
            <a:ext cx="54700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da-DK" sz="2800" b="1" dirty="0">
              <a:solidFill>
                <a:srgbClr val="BB2305"/>
              </a:solidFill>
            </a:endParaRPr>
          </a:p>
          <a:p>
            <a:pPr algn="r"/>
            <a:r>
              <a:rPr lang="da-DK" sz="2800" b="1" dirty="0" smtClean="0">
                <a:solidFill>
                  <a:srgbClr val="00B050"/>
                </a:solidFill>
              </a:rPr>
              <a:t>+6</a:t>
            </a:r>
            <a:endParaRPr lang="da-DK" sz="2800" b="1" dirty="0">
              <a:solidFill>
                <a:srgbClr val="00B050"/>
              </a:solidFill>
            </a:endParaRPr>
          </a:p>
          <a:p>
            <a:pPr algn="r"/>
            <a:r>
              <a:rPr lang="da-DK" sz="2800" b="1" dirty="0" smtClean="0">
                <a:solidFill>
                  <a:srgbClr val="00B050"/>
                </a:solidFill>
              </a:rPr>
              <a:t>+2</a:t>
            </a:r>
            <a:endParaRPr lang="da-DK" sz="2800" b="1" dirty="0">
              <a:solidFill>
                <a:srgbClr val="00B050"/>
              </a:solidFill>
            </a:endParaRPr>
          </a:p>
          <a:p>
            <a:pPr algn="r"/>
            <a:r>
              <a:rPr lang="da-DK" sz="2800" b="1" dirty="0">
                <a:solidFill>
                  <a:srgbClr val="00B050"/>
                </a:solidFill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7"/>
          <p:cNvSpPr txBox="1"/>
          <p:nvPr/>
        </p:nvSpPr>
        <p:spPr>
          <a:xfrm>
            <a:off x="1260000" y="395461"/>
            <a:ext cx="7560000" cy="782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da-DK" sz="3600" b="1" dirty="0">
                <a:solidFill>
                  <a:srgbClr val="040770"/>
                </a:solidFill>
                <a:latin typeface="+mj-lt"/>
                <a:ea typeface="Gothic" pitchFamily="2"/>
                <a:cs typeface="Lucidasans" pitchFamily="2"/>
              </a:rPr>
              <a:t>Spørgsmål/kommentarer</a:t>
            </a:r>
            <a:endParaRPr lang="da-DK" sz="3600" b="0" i="0" u="none" strike="noStrike" dirty="0">
              <a:ln>
                <a:noFill/>
              </a:ln>
              <a:solidFill>
                <a:srgbClr val="040770"/>
              </a:solidFill>
              <a:latin typeface="+mj-lt"/>
              <a:ea typeface="Gothic" pitchFamily="2"/>
              <a:cs typeface="Lucidasans" pitchFamily="2"/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3816176" y="2051645"/>
            <a:ext cx="183275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0" b="1" dirty="0">
                <a:solidFill>
                  <a:srgbClr val="AF2105"/>
                </a:solidFill>
              </a:rPr>
              <a:t>?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6390000"/>
            <a:ext cx="986400" cy="9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5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Ændringer i bedømmelsesudvalget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82" y="796258"/>
            <a:ext cx="9431871" cy="5251157"/>
          </a:xfrm>
        </p:spPr>
        <p:txBody>
          <a:bodyPr/>
          <a:lstStyle/>
          <a:p>
            <a:pPr lvl="0"/>
            <a:r>
              <a:rPr lang="da-DK" sz="2200" b="1" dirty="0" smtClean="0"/>
              <a:t>Bedømmelsesudvalget april 2023</a:t>
            </a:r>
          </a:p>
          <a:p>
            <a:pPr lvl="1"/>
            <a:r>
              <a:rPr lang="da-DK" sz="2000" dirty="0" smtClean="0"/>
              <a:t>Vibeke Nordmark Hansen, ONK (Formand) – udpeget af DSMF bestyrelse</a:t>
            </a:r>
          </a:p>
          <a:p>
            <a:pPr lvl="1"/>
            <a:r>
              <a:rPr lang="da-DK" sz="2000" dirty="0" smtClean="0"/>
              <a:t>Kirsten </a:t>
            </a:r>
            <a:r>
              <a:rPr lang="da-DK" sz="2000" dirty="0" err="1" smtClean="0"/>
              <a:t>Leegård</a:t>
            </a:r>
            <a:r>
              <a:rPr lang="da-DK" sz="2000" dirty="0" smtClean="0"/>
              <a:t> Jakobsen, ONK – valgt på generalforsamling 2023</a:t>
            </a:r>
          </a:p>
          <a:p>
            <a:pPr lvl="1"/>
            <a:r>
              <a:rPr lang="da-DK" sz="2000" dirty="0" smtClean="0"/>
              <a:t>Claire Fynbo, NUK </a:t>
            </a:r>
            <a:r>
              <a:rPr lang="da-DK" sz="2000" dirty="0"/>
              <a:t>– valgt på generalforsamling </a:t>
            </a:r>
            <a:r>
              <a:rPr lang="da-DK" sz="2000" dirty="0" smtClean="0"/>
              <a:t>2023</a:t>
            </a:r>
          </a:p>
          <a:p>
            <a:pPr lvl="1">
              <a:lnSpc>
                <a:spcPct val="150000"/>
              </a:lnSpc>
            </a:pPr>
            <a:r>
              <a:rPr lang="da-DK" sz="2000" dirty="0" smtClean="0"/>
              <a:t>Asbjørn Seegert, RAD – </a:t>
            </a:r>
            <a:r>
              <a:rPr lang="da-DK" sz="2000" dirty="0"/>
              <a:t>valgt på generalforsamling </a:t>
            </a:r>
            <a:r>
              <a:rPr lang="da-DK" sz="2000" dirty="0" smtClean="0"/>
              <a:t>2023</a:t>
            </a:r>
          </a:p>
          <a:p>
            <a:r>
              <a:rPr lang="da-DK" sz="2200" b="1" dirty="0" smtClean="0"/>
              <a:t>Årsag til ændringer</a:t>
            </a:r>
          </a:p>
          <a:p>
            <a:pPr lvl="1"/>
            <a:r>
              <a:rPr lang="da-DK" sz="2000" dirty="0" smtClean="0"/>
              <a:t>Claire har skiftet job til specialkonsulent-NUK hos SIS </a:t>
            </a:r>
          </a:p>
          <a:p>
            <a:pPr lvl="1"/>
            <a:r>
              <a:rPr lang="da-DK" sz="2000" dirty="0" smtClean="0"/>
              <a:t>Vibeke går på pension 1. maj 2024</a:t>
            </a:r>
          </a:p>
          <a:p>
            <a:pPr lvl="0">
              <a:lnSpc>
                <a:spcPct val="150000"/>
              </a:lnSpc>
            </a:pPr>
            <a:r>
              <a:rPr lang="da-DK" sz="2200" b="1" dirty="0" smtClean="0"/>
              <a:t>Bedømmelsesudvalget </a:t>
            </a:r>
            <a:r>
              <a:rPr lang="da-DK" sz="2200" b="1" dirty="0"/>
              <a:t>april </a:t>
            </a:r>
            <a:r>
              <a:rPr lang="da-DK" sz="2200" b="1" dirty="0" smtClean="0"/>
              <a:t>2024</a:t>
            </a:r>
            <a:endParaRPr lang="da-DK" sz="2200" b="1" dirty="0"/>
          </a:p>
          <a:p>
            <a:pPr lvl="1"/>
            <a:r>
              <a:rPr lang="da-DK" sz="2000" dirty="0" smtClean="0"/>
              <a:t>Nikolaj Kylling Gyldenløve Jensen, ONK </a:t>
            </a:r>
            <a:r>
              <a:rPr lang="da-DK" sz="2000" dirty="0"/>
              <a:t>– udpeget af DSMF </a:t>
            </a:r>
            <a:r>
              <a:rPr lang="da-DK" sz="2000" dirty="0" smtClean="0"/>
              <a:t>bestyrelse </a:t>
            </a:r>
            <a:endParaRPr lang="da-DK" sz="2000" dirty="0"/>
          </a:p>
          <a:p>
            <a:pPr lvl="1"/>
            <a:r>
              <a:rPr lang="da-DK" sz="2000" dirty="0"/>
              <a:t>Kirsten </a:t>
            </a:r>
            <a:r>
              <a:rPr lang="da-DK" sz="2000" dirty="0" err="1"/>
              <a:t>Leegård</a:t>
            </a:r>
            <a:r>
              <a:rPr lang="da-DK" sz="2000" dirty="0"/>
              <a:t> Jakobsen, ONK – valgt på generalforsamling 2023</a:t>
            </a:r>
          </a:p>
          <a:p>
            <a:pPr lvl="1"/>
            <a:r>
              <a:rPr lang="da-DK" sz="2000" dirty="0" smtClean="0"/>
              <a:t>Poul-Erik Braad, NUK</a:t>
            </a:r>
          </a:p>
          <a:p>
            <a:pPr lvl="1"/>
            <a:r>
              <a:rPr lang="da-DK" sz="2000" dirty="0" smtClean="0"/>
              <a:t>Asbjørn </a:t>
            </a:r>
            <a:r>
              <a:rPr lang="da-DK" sz="2000" dirty="0"/>
              <a:t>Seegert, RAD </a:t>
            </a:r>
            <a:r>
              <a:rPr lang="da-DK" sz="2000" dirty="0" smtClean="0"/>
              <a:t>(ny Formand) – </a:t>
            </a:r>
            <a:r>
              <a:rPr lang="da-DK" sz="2000" dirty="0"/>
              <a:t>valgt på generalforsamling 2023</a:t>
            </a:r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3145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Ny Rekord (igen) !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82" y="796258"/>
            <a:ext cx="9431871" cy="5251157"/>
          </a:xfrm>
        </p:spPr>
        <p:txBody>
          <a:bodyPr/>
          <a:lstStyle/>
          <a:p>
            <a:pPr lvl="0"/>
            <a:r>
              <a:rPr lang="da-DK" sz="2200" b="1" dirty="0" smtClean="0"/>
              <a:t>Antal indberetninger 1999 - 2023</a:t>
            </a:r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016445"/>
              </p:ext>
            </p:extLst>
          </p:nvPr>
        </p:nvGraphicFramePr>
        <p:xfrm>
          <a:off x="503997" y="1259557"/>
          <a:ext cx="9251755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5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Oversigt over antal point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82" y="796258"/>
            <a:ext cx="9431871" cy="5251157"/>
          </a:xfrm>
        </p:spPr>
        <p:txBody>
          <a:bodyPr/>
          <a:lstStyle/>
          <a:p>
            <a:pPr lvl="1"/>
            <a:endParaRPr lang="da-DK" sz="20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445000"/>
              </p:ext>
            </p:extLst>
          </p:nvPr>
        </p:nvGraphicFramePr>
        <p:xfrm>
          <a:off x="323882" y="971525"/>
          <a:ext cx="946895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95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Ny evalueringsform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82" y="796258"/>
            <a:ext cx="9431871" cy="6583979"/>
          </a:xfrm>
        </p:spPr>
        <p:txBody>
          <a:bodyPr/>
          <a:lstStyle/>
          <a:p>
            <a:pPr lvl="0"/>
            <a:r>
              <a:rPr lang="da-DK" sz="2200" b="1" dirty="0" smtClean="0"/>
              <a:t>En delmængde af indrapporteringer (ca. 15%) gennemgås af bedømmelsesudvalget.</a:t>
            </a:r>
          </a:p>
          <a:p>
            <a:pPr lvl="0"/>
            <a:r>
              <a:rPr lang="da-DK" sz="2200" b="1" dirty="0" smtClean="0"/>
              <a:t>De udvalgte blev bedt om at indsende dokumentation for aktiviteter, hvor der var behov.</a:t>
            </a:r>
          </a:p>
          <a:p>
            <a:pPr lvl="0">
              <a:spcAft>
                <a:spcPts val="600"/>
              </a:spcAft>
            </a:pPr>
            <a:r>
              <a:rPr lang="da-DK" sz="2200" b="1" dirty="0" smtClean="0"/>
              <a:t>Det blev forsøgt at udvælge efter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Bredt dækkende blandt afdelinger/landet </a:t>
            </a:r>
          </a:p>
          <a:p>
            <a:pPr lvl="1">
              <a:spcAft>
                <a:spcPts val="1400"/>
              </a:spcAft>
            </a:pPr>
            <a:r>
              <a:rPr lang="da-DK" sz="1600" dirty="0" smtClean="0"/>
              <a:t>Første gangs indsendelser</a:t>
            </a:r>
          </a:p>
          <a:p>
            <a:pPr>
              <a:spcAft>
                <a:spcPts val="600"/>
              </a:spcAft>
            </a:pPr>
            <a:r>
              <a:rPr lang="da-DK" sz="2000" b="1" dirty="0" smtClean="0"/>
              <a:t>Antal indrapporteringer gennemgået (25%)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ONK: 15 stk.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RAD: 8 stk. (fra 6 personer)</a:t>
            </a:r>
          </a:p>
          <a:p>
            <a:pPr lvl="1">
              <a:spcAft>
                <a:spcPts val="1400"/>
              </a:spcAft>
            </a:pPr>
            <a:r>
              <a:rPr lang="da-DK" sz="1600" dirty="0" smtClean="0"/>
              <a:t>NUK: 9 stk. (fra 5 personer)</a:t>
            </a:r>
          </a:p>
          <a:p>
            <a:pPr>
              <a:spcAft>
                <a:spcPts val="600"/>
              </a:spcAft>
            </a:pPr>
            <a:r>
              <a:rPr lang="da-DK" sz="2000" b="1" dirty="0" smtClean="0"/>
              <a:t>Justeringer (</a:t>
            </a:r>
            <a:r>
              <a:rPr lang="da-DK" sz="2000" i="1" dirty="0"/>
              <a:t>m</a:t>
            </a:r>
            <a:r>
              <a:rPr lang="da-DK" sz="2000" i="1" dirty="0" smtClean="0"/>
              <a:t>inus data fra NUK</a:t>
            </a:r>
            <a:r>
              <a:rPr lang="da-DK" sz="2000" b="1" dirty="0" smtClean="0"/>
              <a:t>)</a:t>
            </a:r>
            <a:endParaRPr lang="da-DK" sz="2000" b="1" dirty="0"/>
          </a:p>
          <a:p>
            <a:pPr lvl="1">
              <a:spcAft>
                <a:spcPts val="600"/>
              </a:spcAft>
            </a:pPr>
            <a:r>
              <a:rPr lang="da-DK" sz="1600" dirty="0" smtClean="0"/>
              <a:t>Ingen justeringer: 17 stk.</a:t>
            </a:r>
            <a:endParaRPr lang="da-DK" sz="1600" dirty="0"/>
          </a:p>
          <a:p>
            <a:pPr lvl="1">
              <a:spcAft>
                <a:spcPts val="600"/>
              </a:spcAft>
            </a:pPr>
            <a:r>
              <a:rPr lang="da-DK" sz="1600" dirty="0" smtClean="0"/>
              <a:t>Justeringer 1-  </a:t>
            </a:r>
            <a:r>
              <a:rPr lang="da-DK" sz="1600" dirty="0"/>
              <a:t>5</a:t>
            </a:r>
            <a:r>
              <a:rPr lang="da-DK" sz="1600" dirty="0" smtClean="0"/>
              <a:t> point: 7 stk.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Justeringer 5 -10 point: 5 stk.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Justeringer over 10 point: </a:t>
            </a:r>
            <a:r>
              <a:rPr lang="da-DK" sz="1600" dirty="0"/>
              <a:t>3</a:t>
            </a:r>
            <a:r>
              <a:rPr lang="da-DK" sz="1600" dirty="0" smtClean="0"/>
              <a:t> stk.</a:t>
            </a:r>
          </a:p>
          <a:p>
            <a:pPr lvl="1">
              <a:spcAft>
                <a:spcPts val="600"/>
              </a:spcAft>
            </a:pPr>
            <a:r>
              <a:rPr lang="da-DK" sz="1600" dirty="0" smtClean="0"/>
              <a:t>Ofte er der tale om justeringer, hvor totalen alligevel ender på max point i kategorien</a:t>
            </a:r>
            <a:endParaRPr lang="da-DK" sz="1600" dirty="0"/>
          </a:p>
          <a:p>
            <a:pPr marL="576000" lvl="1" indent="0">
              <a:spcAft>
                <a:spcPts val="600"/>
              </a:spcAft>
              <a:buNone/>
            </a:pPr>
            <a:endParaRPr lang="da-DK" sz="16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Rektangel 3"/>
          <p:cNvSpPr/>
          <p:nvPr/>
        </p:nvSpPr>
        <p:spPr>
          <a:xfrm>
            <a:off x="6480472" y="4859957"/>
            <a:ext cx="3275281" cy="17281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Ingen særlig tendens på, at man tildeler sig selv for mange point.</a:t>
            </a:r>
          </a:p>
          <a:p>
            <a:pPr algn="ctr"/>
            <a:endParaRPr lang="da-DK" dirty="0">
              <a:solidFill>
                <a:schemeClr val="tx1"/>
              </a:solidFill>
            </a:endParaRPr>
          </a:p>
          <a:p>
            <a:pPr algn="ctr"/>
            <a:r>
              <a:rPr lang="da-DK" dirty="0" smtClean="0">
                <a:solidFill>
                  <a:schemeClr val="tx1"/>
                </a:solidFill>
              </a:rPr>
              <a:t>Man må gerne rådspørge sine kollegaer eller grenspecialets </a:t>
            </a:r>
            <a:r>
              <a:rPr lang="da-DK" dirty="0" err="1" smtClean="0">
                <a:solidFill>
                  <a:schemeClr val="tx1"/>
                </a:solidFill>
              </a:rPr>
              <a:t>cdp</a:t>
            </a:r>
            <a:r>
              <a:rPr lang="da-DK" dirty="0" smtClean="0">
                <a:solidFill>
                  <a:schemeClr val="tx1"/>
                </a:solidFill>
              </a:rPr>
              <a:t>-medlem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0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Dine Point for 2023</a:t>
            </a:r>
            <a:endParaRPr lang="en-GB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691ABC-7AE8-4506-B1BF-01E5860CE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82" y="796258"/>
            <a:ext cx="9431871" cy="6583979"/>
          </a:xfrm>
        </p:spPr>
        <p:txBody>
          <a:bodyPr/>
          <a:lstStyle/>
          <a:p>
            <a:pPr lvl="0"/>
            <a:r>
              <a:rPr lang="da-DK" sz="2200" b="1" dirty="0" smtClean="0"/>
              <a:t>De udvalgte</a:t>
            </a:r>
          </a:p>
          <a:p>
            <a:pPr lvl="1"/>
            <a:r>
              <a:rPr lang="da-DK" sz="1800" dirty="0" smtClean="0"/>
              <a:t>Har fået besked pr. mail om antal tildelte point</a:t>
            </a:r>
          </a:p>
          <a:p>
            <a:pPr lvl="0"/>
            <a:r>
              <a:rPr lang="da-DK" sz="2200" b="1" dirty="0" smtClean="0"/>
              <a:t>Alle andre</a:t>
            </a:r>
          </a:p>
          <a:p>
            <a:pPr lvl="1">
              <a:spcAft>
                <a:spcPts val="600"/>
              </a:spcAft>
            </a:pPr>
            <a:r>
              <a:rPr lang="da-DK" sz="1800" dirty="0" smtClean="0"/>
              <a:t>Har fået de point, der er indrapporteret</a:t>
            </a:r>
          </a:p>
          <a:p>
            <a:pPr lvl="1">
              <a:spcAft>
                <a:spcPts val="600"/>
              </a:spcAft>
            </a:pPr>
            <a:r>
              <a:rPr lang="da-DK" sz="1800" dirty="0" smtClean="0"/>
              <a:t>Er ikke blevet meldt ud (Vil I tage information med til </a:t>
            </a:r>
            <a:r>
              <a:rPr lang="da-DK" sz="1800" smtClean="0"/>
              <a:t>jeres kollegaer?)</a:t>
            </a:r>
            <a:endParaRPr lang="da-DK" sz="1800" dirty="0"/>
          </a:p>
          <a:p>
            <a:pPr marL="576000" lvl="1" indent="0">
              <a:spcAft>
                <a:spcPts val="600"/>
              </a:spcAft>
              <a:buNone/>
            </a:pPr>
            <a:endParaRPr lang="da-DK" sz="1600" dirty="0"/>
          </a:p>
          <a:p>
            <a:pPr lvl="1"/>
            <a:endParaRPr lang="da-DK" sz="2000" dirty="0"/>
          </a:p>
          <a:p>
            <a:pPr lvl="1"/>
            <a:endParaRPr lang="da-DK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958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2"/>
          <a:srcRect l="73842" t="90763"/>
          <a:stretch/>
        </p:blipFill>
        <p:spPr>
          <a:xfrm>
            <a:off x="5436612" y="1997244"/>
            <a:ext cx="4246712" cy="1008112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/>
          <a:srcRect r="42131" b="90689"/>
          <a:stretch/>
        </p:blipFill>
        <p:spPr>
          <a:xfrm>
            <a:off x="440834" y="1115541"/>
            <a:ext cx="9242490" cy="99972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Opdatering skabelon</a:t>
            </a:r>
            <a:endParaRPr lang="en-GB" dirty="0"/>
          </a:p>
        </p:txBody>
      </p:sp>
      <p:sp>
        <p:nvSpPr>
          <p:cNvPr id="6" name="Ellipse 5"/>
          <p:cNvSpPr/>
          <p:nvPr/>
        </p:nvSpPr>
        <p:spPr>
          <a:xfrm>
            <a:off x="6696496" y="2115268"/>
            <a:ext cx="2075489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18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/>
          <a:srcRect r="42131" b="90689"/>
          <a:stretch/>
        </p:blipFill>
        <p:spPr>
          <a:xfrm>
            <a:off x="440834" y="1115541"/>
            <a:ext cx="9242490" cy="99972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Opdatering skabelon</a:t>
            </a:r>
            <a:endParaRPr lang="en-GB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319" y="2881079"/>
            <a:ext cx="7198251" cy="3940367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589094" y="2419956"/>
            <a:ext cx="3447350" cy="440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Note 11 og 12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2376016" y="1259557"/>
            <a:ext cx="64807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78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/>
          <a:srcRect r="42131" b="90689"/>
          <a:stretch/>
        </p:blipFill>
        <p:spPr>
          <a:xfrm>
            <a:off x="440834" y="1115541"/>
            <a:ext cx="9242490" cy="99972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D76864-F4BD-44C4-BDCE-D9F78704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98" y="107429"/>
            <a:ext cx="9071640" cy="670205"/>
          </a:xfrm>
        </p:spPr>
        <p:txBody>
          <a:bodyPr/>
          <a:lstStyle/>
          <a:p>
            <a:pPr>
              <a:buNone/>
            </a:pPr>
            <a:r>
              <a:rPr lang="da-DK" sz="3200" b="1" dirty="0" smtClean="0"/>
              <a:t>Opdatering skabelon</a:t>
            </a:r>
            <a:endParaRPr lang="en-GB" dirty="0"/>
          </a:p>
        </p:txBody>
      </p:sp>
      <p:sp>
        <p:nvSpPr>
          <p:cNvPr id="10" name="Rektangel 9"/>
          <p:cNvSpPr/>
          <p:nvPr/>
        </p:nvSpPr>
        <p:spPr>
          <a:xfrm>
            <a:off x="315967" y="3909304"/>
            <a:ext cx="3447350" cy="440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Ikke pointgivende aktiviteter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3"/>
          <a:srcRect t="80457"/>
          <a:stretch/>
        </p:blipFill>
        <p:spPr>
          <a:xfrm>
            <a:off x="286030" y="4377356"/>
            <a:ext cx="7341732" cy="792088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321090" y="5530526"/>
            <a:ext cx="3447350" cy="440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Kat 3.4</a:t>
            </a:r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286030" y="2468445"/>
            <a:ext cx="3447350" cy="440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Kat 1.12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169" y="6005972"/>
            <a:ext cx="7163856" cy="665832"/>
          </a:xfrm>
          <a:prstGeom prst="rect">
            <a:avLst/>
          </a:prstGeom>
        </p:spPr>
      </p:pic>
      <p:pic>
        <p:nvPicPr>
          <p:cNvPr id="15" name="Billed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784" y="2932404"/>
            <a:ext cx="7989243" cy="508150"/>
          </a:xfrm>
          <a:prstGeom prst="rect">
            <a:avLst/>
          </a:prstGeom>
        </p:spPr>
      </p:pic>
      <p:sp>
        <p:nvSpPr>
          <p:cNvPr id="16" name="Rektangel 15"/>
          <p:cNvSpPr/>
          <p:nvPr/>
        </p:nvSpPr>
        <p:spPr>
          <a:xfrm>
            <a:off x="2376016" y="1800850"/>
            <a:ext cx="7307308" cy="4401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/>
          <p:cNvSpPr/>
          <p:nvPr/>
        </p:nvSpPr>
        <p:spPr>
          <a:xfrm>
            <a:off x="3024088" y="6866169"/>
            <a:ext cx="5976664" cy="52920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tx1"/>
                </a:solidFill>
              </a:rPr>
              <a:t>Er man i tvivl om en aktivitet. Kig altid i eksempelsamlingen ! Start f.eks. nederst med ”ikke pointgivende aktiviteter”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527</Words>
  <Application>Microsoft Office PowerPoint</Application>
  <PresentationFormat>Brugerdefineret</PresentationFormat>
  <Paragraphs>96</Paragraphs>
  <Slides>12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20" baseType="lpstr">
      <vt:lpstr>Arial</vt:lpstr>
      <vt:lpstr>Bitstream Vera Sans</vt:lpstr>
      <vt:lpstr>Calibri</vt:lpstr>
      <vt:lpstr>Gothic</vt:lpstr>
      <vt:lpstr>Lucidasans</vt:lpstr>
      <vt:lpstr>StarSymbol</vt:lpstr>
      <vt:lpstr>Times New Roman</vt:lpstr>
      <vt:lpstr>Default</vt:lpstr>
      <vt:lpstr>CPD - Beretning i 2024 om 2023  </vt:lpstr>
      <vt:lpstr>Ændringer i bedømmelsesudvalget</vt:lpstr>
      <vt:lpstr>Ny Rekord (igen) !</vt:lpstr>
      <vt:lpstr>Oversigt over antal point</vt:lpstr>
      <vt:lpstr>Ny evalueringsform</vt:lpstr>
      <vt:lpstr>Dine Point for 2023</vt:lpstr>
      <vt:lpstr>Opdatering skabelon</vt:lpstr>
      <vt:lpstr>Opdatering skabelon</vt:lpstr>
      <vt:lpstr>Opdatering skabelon</vt:lpstr>
      <vt:lpstr>Hvornår kan man starte CPD-optælling ? Og hvornår kan man anmode om ekspertgodkendelse ?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Skovhus Thomsen</dc:creator>
  <cp:lastModifiedBy>Asbjørn Seegert</cp:lastModifiedBy>
  <cp:revision>172</cp:revision>
  <dcterms:created xsi:type="dcterms:W3CDTF">2007-03-22T15:58:50Z</dcterms:created>
  <dcterms:modified xsi:type="dcterms:W3CDTF">2024-04-22T06:51:09Z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